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20"/>
  </p:notesMasterIdLst>
  <p:handoutMasterIdLst>
    <p:handoutMasterId r:id="rId21"/>
  </p:handoutMasterIdLst>
  <p:sldIdLst>
    <p:sldId id="256" r:id="rId2"/>
    <p:sldId id="257" r:id="rId3"/>
    <p:sldId id="258" r:id="rId4"/>
    <p:sldId id="259" r:id="rId5"/>
    <p:sldId id="260" r:id="rId6"/>
    <p:sldId id="261" r:id="rId7"/>
    <p:sldId id="276" r:id="rId8"/>
    <p:sldId id="273" r:id="rId9"/>
    <p:sldId id="274" r:id="rId10"/>
    <p:sldId id="284" r:id="rId11"/>
    <p:sldId id="286" r:id="rId12"/>
    <p:sldId id="287" r:id="rId13"/>
    <p:sldId id="288" r:id="rId14"/>
    <p:sldId id="289" r:id="rId15"/>
    <p:sldId id="290" r:id="rId16"/>
    <p:sldId id="292" r:id="rId17"/>
    <p:sldId id="293" r:id="rId18"/>
    <p:sldId id="266" r:id="rId19"/>
  </p:sldIdLst>
  <p:sldSz cx="12192000" cy="6858000"/>
  <p:notesSz cx="6797675" cy="992663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45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978" autoAdjust="0"/>
    <p:restoredTop sz="86443" autoAdjust="0"/>
  </p:normalViewPr>
  <p:slideViewPr>
    <p:cSldViewPr snapToGrid="0">
      <p:cViewPr varScale="1">
        <p:scale>
          <a:sx n="67" d="100"/>
          <a:sy n="67" d="100"/>
        </p:scale>
        <p:origin x="1494" y="6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264" y="1341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6400" cy="4983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88" y="1"/>
            <a:ext cx="2946400" cy="4983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32713B-6378-49C9-A635-BB3C0AAF71AB}" type="datetimeFigureOut">
              <a:rPr lang="ru-RU" smtClean="0"/>
              <a:t>16.01.2025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8243"/>
            <a:ext cx="2946400" cy="49839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88" y="9428243"/>
            <a:ext cx="2946400" cy="49839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7F3A72-FBFE-4CE9-8870-3D3629282A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38417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6400" cy="4983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1"/>
            <a:ext cx="2946400" cy="4983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36F9BA-0355-4AFA-8E5B-CC4B227C15D0}" type="datetimeFigureOut">
              <a:rPr lang="ru-RU" smtClean="0"/>
              <a:t>16.01.2025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77612"/>
            <a:ext cx="5438775" cy="3907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243"/>
            <a:ext cx="2946400" cy="49839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8243"/>
            <a:ext cx="2946400" cy="49839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E87478-91B7-4C80-8FAB-2CD43DC9BB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1663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E87478-91B7-4C80-8FAB-2CD43DC9BB55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83112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A40D71-766D-42C6-BB50-4D504C6F5EF5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75161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685800" y="5349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508000" y="4853412"/>
            <a:ext cx="112776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508000" y="3886200"/>
            <a:ext cx="112776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A735267-A9C8-42A4-A781-51E3AC80947D}" type="datetimeFigureOut">
              <a:rPr lang="en-US" smtClean="0"/>
              <a:pPr>
                <a:defRPr/>
              </a:pPr>
              <a:t>1/16/2025</a:t>
            </a:fld>
            <a:endParaRPr lang="en-US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pPr>
              <a:defRPr/>
            </a:pPr>
            <a:fld id="{94198B0E-7D8F-4D0E-8DED-20778D86EA8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DB560DD-3AF3-41B4-81A5-6D55F8BCBD48}" type="datetimeFigureOut">
              <a:rPr lang="en-US" smtClean="0"/>
              <a:pPr>
                <a:defRPr/>
              </a:pPr>
              <a:t>1/16/2025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26F99B-BD73-49BC-9018-39A3AFFCB64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144000" y="549277"/>
            <a:ext cx="2438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549277"/>
            <a:ext cx="83312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4217C54-A637-4AE2-9C5B-CEB4CFC0EE35}" type="datetimeFigureOut">
              <a:rPr lang="en-US" smtClean="0"/>
              <a:pPr>
                <a:defRPr/>
              </a:pPr>
              <a:t>1/16/2025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77AE9E-F223-4CE9-A0FB-BF0D26AFB02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1AF610A-85C3-4EE2-A033-3C20E0269767}" type="datetimeFigureOut">
              <a:rPr lang="en-US" smtClean="0"/>
              <a:pPr>
                <a:defRPr/>
              </a:pPr>
              <a:t>1/16/2025</a:t>
            </a:fld>
            <a:endParaRPr lang="en-US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4775200" y="76201"/>
            <a:ext cx="3860800" cy="288925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pPr>
              <a:defRPr/>
            </a:pPr>
            <a:fld id="{57B6633C-9E1E-49D5-B160-282CF0322B0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685800" y="3444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508000" y="1676400"/>
            <a:ext cx="112776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41A105A-D713-43CB-8949-7A407B1E8BD2}" type="datetimeFigureOut">
              <a:rPr lang="en-US" smtClean="0"/>
              <a:pPr>
                <a:defRPr/>
              </a:pPr>
              <a:t>1/16/2025</a:t>
            </a:fld>
            <a:endParaRPr lang="en-US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B119DA-3C9F-40D2-A200-75EE342FA59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240633" y="2947086"/>
            <a:ext cx="115824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406400" y="1600200"/>
            <a:ext cx="5588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7912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3670E1F-CB25-4F16-BE6A-2264F6B8B179}" type="datetimeFigureOut">
              <a:rPr lang="en-US" smtClean="0"/>
              <a:pPr>
                <a:defRPr/>
              </a:pPr>
              <a:t>1/16/2025</a:t>
            </a:fld>
            <a:endParaRPr lang="en-US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9D9DF6-8CBA-4565-AAE1-2E81F4D8CDD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406400" y="5410200"/>
            <a:ext cx="114808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375259" y="666750"/>
            <a:ext cx="57207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6193367" y="666750"/>
            <a:ext cx="5722988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375259" y="1316038"/>
            <a:ext cx="5720741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6198307" y="1316038"/>
            <a:ext cx="571804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B8C313A-8DD5-457A-A523-0320F5BD8480}" type="datetimeFigureOut">
              <a:rPr lang="en-US" smtClean="0"/>
              <a:pPr>
                <a:defRPr/>
              </a:pPr>
              <a:t>1/16/2025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0972800" y="6477000"/>
            <a:ext cx="1016000" cy="246888"/>
          </a:xfrm>
        </p:spPr>
        <p:txBody>
          <a:bodyPr/>
          <a:lstStyle/>
          <a:p>
            <a:pPr>
              <a:defRPr/>
            </a:pPr>
            <a:fld id="{CBC9496C-DBAB-4883-897A-7F5CCCB4E0E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685800" y="6019801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E1B3A26-31F9-4904-824B-7A080000C63C}" type="datetimeFigureOut">
              <a:rPr lang="en-US" smtClean="0"/>
              <a:pPr>
                <a:defRPr/>
              </a:pPr>
              <a:t>1/16/2025</a:t>
            </a:fld>
            <a:endParaRPr lang="en-US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85058D-2D67-4DFF-B601-8F51116C13A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467112-154A-4120-801F-D8135A6FAC84}" type="datetimeFigureOut">
              <a:rPr lang="en-US" smtClean="0"/>
              <a:pPr>
                <a:defRPr/>
              </a:pPr>
              <a:t>1/16/2025</a:t>
            </a:fld>
            <a:endParaRPr lang="en-US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AEDAA1-AEEC-4AEE-8D02-46DF661D9C1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85800" y="5849118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609600" y="5486400"/>
            <a:ext cx="112776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609601" y="609600"/>
            <a:ext cx="4011084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4766733" y="609600"/>
            <a:ext cx="7120467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B01ADA-4397-4433-9552-A4A12AA2DBAB}" type="datetimeFigureOut">
              <a:rPr lang="en-US" smtClean="0"/>
              <a:pPr>
                <a:defRPr/>
              </a:pPr>
              <a:t>1/16/2025</a:t>
            </a:fld>
            <a:endParaRPr lang="en-US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5E9DAE-8D85-48D8-9846-C70FE6A9A11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4673600" y="616634"/>
            <a:ext cx="67056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AC7329E-B1B3-4E14-A9B5-933DDF6FF4FB}" type="datetimeFigureOut">
              <a:rPr lang="en-US" smtClean="0"/>
              <a:pPr>
                <a:defRPr/>
              </a:pPr>
              <a:t>1/16/2025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66F70C-8E59-4E5F-AC8A-E7827C71F12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508000" y="4993760"/>
            <a:ext cx="78232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508000" y="5533218"/>
            <a:ext cx="78232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406400" y="1554163"/>
            <a:ext cx="115824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8636000" y="76201"/>
            <a:ext cx="33528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1071AF5A-E6F1-4447-AFC5-2B0E46315885}" type="datetimeFigureOut">
              <a:rPr lang="en-US" smtClean="0"/>
              <a:pPr>
                <a:defRPr/>
              </a:pPr>
              <a:t>1/16/2025</a:t>
            </a:fld>
            <a:endParaRPr lang="en-US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4165600" y="76201"/>
            <a:ext cx="44704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10972800" y="6477001"/>
            <a:ext cx="1016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BF3E3ACE-5C6E-4848-8B9B-986166C50C5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406400" y="457200"/>
            <a:ext cx="115824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685800" y="1057987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.emf"/><Relationship Id="rId4" Type="http://schemas.openxmlformats.org/officeDocument/2006/relationships/oleObject" Target="../embeddings/oleObject1.bin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Box 2"/>
          <p:cNvSpPr txBox="1">
            <a:spLocks noChangeArrowheads="1"/>
          </p:cNvSpPr>
          <p:nvPr/>
        </p:nvSpPr>
        <p:spPr bwMode="auto">
          <a:xfrm>
            <a:off x="4591173" y="3361715"/>
            <a:ext cx="45608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dirty="0" smtClean="0">
                <a:latin typeface="Calibri" pitchFamily="34" charset="0"/>
              </a:rPr>
              <a:t>        городского округа Лотошино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13315" name="TextBox 3"/>
          <p:cNvSpPr txBox="1">
            <a:spLocks noChangeArrowheads="1"/>
          </p:cNvSpPr>
          <p:nvPr/>
        </p:nvSpPr>
        <p:spPr bwMode="auto">
          <a:xfrm>
            <a:off x="4975592" y="2949575"/>
            <a:ext cx="52181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dirty="0">
                <a:latin typeface="Calibri" pitchFamily="34" charset="0"/>
              </a:rPr>
              <a:t>ИНВЕСТИЦИОННЫЙ ПАСПОРТ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13316" name="TextBox 4"/>
          <p:cNvSpPr txBox="1">
            <a:spLocks noChangeArrowheads="1"/>
          </p:cNvSpPr>
          <p:nvPr/>
        </p:nvSpPr>
        <p:spPr bwMode="auto">
          <a:xfrm>
            <a:off x="9152060" y="351692"/>
            <a:ext cx="1800225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600" dirty="0">
                <a:latin typeface="Franklin Gothic Book" panose="020B0503020102020204" pitchFamily="34" charset="0"/>
                <a:cs typeface="FrankRuehl" panose="020E0503060101010101" pitchFamily="34" charset="-79"/>
              </a:rPr>
              <a:t>Утверждаю</a:t>
            </a:r>
          </a:p>
          <a:p>
            <a:endParaRPr lang="ru-RU" dirty="0">
              <a:latin typeface="Calibri" pitchFamily="34" charset="0"/>
            </a:endParaRPr>
          </a:p>
          <a:p>
            <a:r>
              <a:rPr lang="ru-RU" dirty="0" smtClean="0">
                <a:latin typeface="Calibri" pitchFamily="34" charset="0"/>
              </a:rPr>
              <a:t>______________</a:t>
            </a:r>
            <a:endParaRPr lang="ru-RU" dirty="0">
              <a:latin typeface="Calibri" pitchFamily="34" charset="0"/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66362" y="459154"/>
            <a:ext cx="2260600" cy="287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5357447" y="351692"/>
            <a:ext cx="339969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+mn-lt"/>
              </a:rPr>
              <a:t>Заместитель главы администрации городского округа Лотошино</a:t>
            </a:r>
            <a:r>
              <a:rPr lang="ru-RU" dirty="0" smtClean="0">
                <a:latin typeface="+mn-lt"/>
              </a:rPr>
              <a:t>                       </a:t>
            </a:r>
            <a:r>
              <a:rPr lang="ru-RU" sz="1600" dirty="0">
                <a:latin typeface="+mn-lt"/>
              </a:rPr>
              <a:t>А.Э</a:t>
            </a:r>
            <a:r>
              <a:rPr lang="ru-RU" sz="1600" dirty="0" smtClean="0">
                <a:latin typeface="+mn-lt"/>
              </a:rPr>
              <a:t>. </a:t>
            </a:r>
            <a:r>
              <a:rPr lang="ru-RU" sz="1600" dirty="0" err="1" smtClean="0">
                <a:latin typeface="+mn-lt"/>
              </a:rPr>
              <a:t>Шагиев</a:t>
            </a:r>
            <a:endParaRPr lang="ru-RU" sz="16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186737" y="1734525"/>
            <a:ext cx="3743326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Участок </a:t>
            </a:r>
            <a:r>
              <a:rPr lang="ru-RU" sz="2400" dirty="0" smtClean="0"/>
              <a:t>1</a:t>
            </a:r>
            <a:endParaRPr lang="ru-RU" sz="1400" dirty="0" smtClean="0"/>
          </a:p>
          <a:p>
            <a:r>
              <a:rPr lang="ru-RU" sz="1400" b="1" dirty="0"/>
              <a:t>Кадастровый номер участка: </a:t>
            </a:r>
            <a:r>
              <a:rPr lang="ru-RU" sz="1400" b="1" dirty="0" smtClean="0"/>
              <a:t>50:02:0040110:309</a:t>
            </a:r>
            <a:endParaRPr lang="ru-RU" sz="1400" dirty="0"/>
          </a:p>
          <a:p>
            <a:r>
              <a:rPr lang="ru-RU" sz="1400" dirty="0"/>
              <a:t> </a:t>
            </a:r>
          </a:p>
          <a:p>
            <a:r>
              <a:rPr lang="ru-RU" sz="1400" b="1" dirty="0"/>
              <a:t>Кадастровая </a:t>
            </a:r>
            <a:r>
              <a:rPr lang="ru-RU" sz="1400" b="1" dirty="0" smtClean="0"/>
              <a:t>стоимость:</a:t>
            </a:r>
            <a:endParaRPr lang="ru-RU" sz="1400" b="1" dirty="0"/>
          </a:p>
          <a:p>
            <a:r>
              <a:rPr lang="ru-RU" sz="1400" dirty="0"/>
              <a:t>46 689 055,86 </a:t>
            </a:r>
            <a:r>
              <a:rPr lang="ru-RU" sz="1400" dirty="0" smtClean="0"/>
              <a:t>руб.</a:t>
            </a:r>
            <a:endParaRPr lang="ru-RU" sz="1400" dirty="0"/>
          </a:p>
          <a:p>
            <a:r>
              <a:rPr lang="ru-RU" sz="1400" b="1" dirty="0" smtClean="0"/>
              <a:t>Площадь: </a:t>
            </a:r>
            <a:r>
              <a:rPr lang="ru-RU" sz="1400" dirty="0" smtClean="0"/>
              <a:t>30686</a:t>
            </a:r>
            <a:r>
              <a:rPr lang="ru-RU" sz="1400" dirty="0"/>
              <a:t> </a:t>
            </a:r>
            <a:r>
              <a:rPr lang="ru-RU" sz="1400" dirty="0" err="1"/>
              <a:t>кв.м</a:t>
            </a:r>
            <a:r>
              <a:rPr lang="ru-RU" sz="1400" dirty="0"/>
              <a:t> </a:t>
            </a:r>
          </a:p>
          <a:p>
            <a:r>
              <a:rPr lang="ru-RU" sz="1400" b="1" dirty="0" smtClean="0"/>
              <a:t>Адрес:</a:t>
            </a:r>
            <a:endParaRPr lang="ru-RU" sz="1400" b="1" dirty="0"/>
          </a:p>
          <a:p>
            <a:r>
              <a:rPr lang="ru-RU" sz="1400" dirty="0"/>
              <a:t>Московская область, Лотошинский район, п. Кировский</a:t>
            </a:r>
          </a:p>
          <a:p>
            <a:r>
              <a:rPr lang="ru-RU" sz="1400" b="1" dirty="0"/>
              <a:t>Категории </a:t>
            </a:r>
            <a:r>
              <a:rPr lang="ru-RU" sz="1400" b="1" dirty="0" smtClean="0"/>
              <a:t>земель:</a:t>
            </a:r>
            <a:endParaRPr lang="ru-RU" sz="1400" b="1" dirty="0"/>
          </a:p>
          <a:p>
            <a:r>
              <a:rPr lang="ru-RU" sz="1400" dirty="0"/>
              <a:t>Земли населенных пунктов</a:t>
            </a:r>
          </a:p>
          <a:p>
            <a:r>
              <a:rPr lang="ru-RU" sz="1400" b="1" dirty="0"/>
              <a:t>Вид использования </a:t>
            </a:r>
            <a:r>
              <a:rPr lang="ru-RU" sz="1400" b="1" dirty="0" smtClean="0"/>
              <a:t>ЗУ: </a:t>
            </a:r>
            <a:endParaRPr lang="ru-RU" sz="1400" b="1" dirty="0"/>
          </a:p>
          <a:p>
            <a:r>
              <a:rPr lang="ru-RU" sz="1400" dirty="0"/>
              <a:t>для строительства многоэтажных жилых домов</a:t>
            </a:r>
          </a:p>
          <a:p>
            <a:endParaRPr lang="ru-RU" sz="1400" dirty="0"/>
          </a:p>
          <a:p>
            <a:r>
              <a:rPr lang="ru-RU" sz="1400" b="1" dirty="0"/>
              <a:t>ГАЗ –</a:t>
            </a:r>
            <a:r>
              <a:rPr lang="ru-RU" sz="1400" dirty="0"/>
              <a:t> возможно</a:t>
            </a:r>
          </a:p>
          <a:p>
            <a:r>
              <a:rPr lang="ru-RU" sz="1400" b="1" dirty="0"/>
              <a:t>Электричество</a:t>
            </a:r>
            <a:r>
              <a:rPr lang="ru-RU" sz="1400" dirty="0"/>
              <a:t> – возможно</a:t>
            </a:r>
          </a:p>
          <a:p>
            <a:r>
              <a:rPr lang="ru-RU" sz="1400" b="1" dirty="0"/>
              <a:t>Водоснабжение</a:t>
            </a:r>
            <a:r>
              <a:rPr lang="ru-RU" sz="1400" dirty="0"/>
              <a:t> - муниципальные сети отсутствуют </a:t>
            </a:r>
          </a:p>
          <a:p>
            <a:endParaRPr lang="ru-RU" sz="1400" dirty="0" smtClean="0"/>
          </a:p>
        </p:txBody>
      </p:sp>
      <p:sp>
        <p:nvSpPr>
          <p:cNvPr id="7" name="Полилиния 6"/>
          <p:cNvSpPr/>
          <p:nvPr/>
        </p:nvSpPr>
        <p:spPr>
          <a:xfrm>
            <a:off x="2294313" y="4065616"/>
            <a:ext cx="1330988" cy="1553788"/>
          </a:xfrm>
          <a:custGeom>
            <a:avLst/>
            <a:gdLst>
              <a:gd name="connsiteX0" fmla="*/ 1243012 w 1333500"/>
              <a:gd name="connsiteY0" fmla="*/ 0 h 1514475"/>
              <a:gd name="connsiteX1" fmla="*/ 1333500 w 1333500"/>
              <a:gd name="connsiteY1" fmla="*/ 847725 h 1514475"/>
              <a:gd name="connsiteX2" fmla="*/ 919162 w 1333500"/>
              <a:gd name="connsiteY2" fmla="*/ 1333500 h 1514475"/>
              <a:gd name="connsiteX3" fmla="*/ 361950 w 1333500"/>
              <a:gd name="connsiteY3" fmla="*/ 1514475 h 1514475"/>
              <a:gd name="connsiteX4" fmla="*/ 0 w 1333500"/>
              <a:gd name="connsiteY4" fmla="*/ 690562 h 1514475"/>
              <a:gd name="connsiteX5" fmla="*/ 652462 w 1333500"/>
              <a:gd name="connsiteY5" fmla="*/ 271462 h 1514475"/>
              <a:gd name="connsiteX6" fmla="*/ 1243012 w 1333500"/>
              <a:gd name="connsiteY6" fmla="*/ 0 h 1514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33500" h="1514475">
                <a:moveTo>
                  <a:pt x="1243012" y="0"/>
                </a:moveTo>
                <a:lnTo>
                  <a:pt x="1333500" y="847725"/>
                </a:lnTo>
                <a:lnTo>
                  <a:pt x="919162" y="1333500"/>
                </a:lnTo>
                <a:lnTo>
                  <a:pt x="361950" y="1514475"/>
                </a:lnTo>
                <a:lnTo>
                  <a:pt x="0" y="690562"/>
                </a:lnTo>
                <a:lnTo>
                  <a:pt x="652462" y="271462"/>
                </a:lnTo>
                <a:lnTo>
                  <a:pt x="1243012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160585" y="192088"/>
            <a:ext cx="10046677" cy="11366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Перспективные для 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инвестиций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земельные участки, имущественные комплексы и свободные площади на существующих предприятиях</a:t>
            </a:r>
            <a:endParaRPr lang="ru-RU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0585" y="1557337"/>
            <a:ext cx="6730216" cy="5081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281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172450" y="764020"/>
            <a:ext cx="3500438" cy="5786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dirty="0"/>
          </a:p>
          <a:p>
            <a:pPr algn="ctr"/>
            <a:endParaRPr lang="ru-RU" sz="2400" dirty="0" smtClean="0"/>
          </a:p>
          <a:p>
            <a:pPr algn="ctr"/>
            <a:r>
              <a:rPr lang="ru-RU" sz="2400" dirty="0" smtClean="0"/>
              <a:t>Участок </a:t>
            </a:r>
            <a:r>
              <a:rPr lang="ru-RU" sz="2400" dirty="0"/>
              <a:t>2</a:t>
            </a:r>
          </a:p>
          <a:p>
            <a:pPr algn="ctr"/>
            <a:endParaRPr lang="ru-RU" dirty="0" smtClean="0"/>
          </a:p>
          <a:p>
            <a:r>
              <a:rPr lang="ru-RU" sz="1400" b="1" dirty="0"/>
              <a:t>Кадастровый номер участка: </a:t>
            </a:r>
          </a:p>
          <a:p>
            <a:r>
              <a:rPr lang="ru-RU" sz="1400" b="1" dirty="0"/>
              <a:t>50:02:0040110:64</a:t>
            </a:r>
            <a:endParaRPr lang="ru-RU" sz="1400" dirty="0"/>
          </a:p>
          <a:p>
            <a:r>
              <a:rPr lang="ru-RU" sz="1400" dirty="0"/>
              <a:t> </a:t>
            </a:r>
          </a:p>
          <a:p>
            <a:r>
              <a:rPr lang="ru-RU" sz="1400" b="1" dirty="0"/>
              <a:t>Кадастровая </a:t>
            </a:r>
            <a:r>
              <a:rPr lang="ru-RU" sz="1400" b="1" dirty="0" smtClean="0"/>
              <a:t>стоимость:</a:t>
            </a:r>
            <a:endParaRPr lang="ru-RU" sz="1400" b="1" dirty="0"/>
          </a:p>
          <a:p>
            <a:r>
              <a:rPr lang="ru-RU" sz="1400" dirty="0"/>
              <a:t>2 343 164,89 </a:t>
            </a:r>
            <a:r>
              <a:rPr lang="ru-RU" sz="1400" dirty="0" smtClean="0"/>
              <a:t>руб.</a:t>
            </a:r>
            <a:endParaRPr lang="ru-RU" sz="1400" dirty="0"/>
          </a:p>
          <a:p>
            <a:r>
              <a:rPr lang="ru-RU" sz="1400" b="1" dirty="0" smtClean="0"/>
              <a:t>Площадь: </a:t>
            </a:r>
            <a:r>
              <a:rPr lang="ru-RU" sz="1400" dirty="0" smtClean="0"/>
              <a:t>3061</a:t>
            </a:r>
            <a:r>
              <a:rPr lang="ru-RU" sz="1400" dirty="0"/>
              <a:t> </a:t>
            </a:r>
            <a:r>
              <a:rPr lang="ru-RU" sz="1400" dirty="0" err="1"/>
              <a:t>кв.м</a:t>
            </a:r>
            <a:r>
              <a:rPr lang="ru-RU" sz="1400" dirty="0"/>
              <a:t> </a:t>
            </a:r>
          </a:p>
          <a:p>
            <a:r>
              <a:rPr lang="ru-RU" sz="1400" b="1" dirty="0" smtClean="0"/>
              <a:t>Адрес:</a:t>
            </a:r>
          </a:p>
          <a:p>
            <a:r>
              <a:rPr lang="ru-RU" sz="1400" dirty="0" smtClean="0"/>
              <a:t>Московская обл., Лотошинский район, </a:t>
            </a:r>
            <a:r>
              <a:rPr lang="ru-RU" sz="1400" dirty="0"/>
              <a:t>п. Кировский</a:t>
            </a:r>
          </a:p>
          <a:p>
            <a:r>
              <a:rPr lang="ru-RU" sz="1400" b="1" dirty="0"/>
              <a:t>Категории </a:t>
            </a:r>
            <a:r>
              <a:rPr lang="ru-RU" sz="1400" b="1" dirty="0" smtClean="0"/>
              <a:t>земель:</a:t>
            </a:r>
            <a:endParaRPr lang="ru-RU" sz="1400" b="1" dirty="0"/>
          </a:p>
          <a:p>
            <a:r>
              <a:rPr lang="ru-RU" sz="1400" dirty="0"/>
              <a:t>Земли населенных пунктов</a:t>
            </a:r>
          </a:p>
          <a:p>
            <a:r>
              <a:rPr lang="ru-RU" sz="1400" b="1" dirty="0"/>
              <a:t>Вид использования ЗУ </a:t>
            </a:r>
            <a:r>
              <a:rPr lang="ru-RU" sz="1400" b="1" dirty="0" smtClean="0"/>
              <a:t>:</a:t>
            </a:r>
            <a:endParaRPr lang="ru-RU" sz="1400" b="1" dirty="0"/>
          </a:p>
          <a:p>
            <a:r>
              <a:rPr lang="ru-RU" sz="1400" dirty="0"/>
              <a:t>для строительства малоэтажных жилых домов</a:t>
            </a:r>
          </a:p>
          <a:p>
            <a:endParaRPr lang="ru-RU" sz="1400" dirty="0"/>
          </a:p>
          <a:p>
            <a:r>
              <a:rPr lang="ru-RU" sz="1400" b="1" dirty="0"/>
              <a:t>ГАЗ –</a:t>
            </a:r>
            <a:r>
              <a:rPr lang="ru-RU" sz="1400" dirty="0"/>
              <a:t> возможно</a:t>
            </a:r>
          </a:p>
          <a:p>
            <a:r>
              <a:rPr lang="ru-RU" sz="1400" b="1" dirty="0"/>
              <a:t>Электричество</a:t>
            </a:r>
            <a:r>
              <a:rPr lang="ru-RU" sz="1400" dirty="0"/>
              <a:t> – возможно</a:t>
            </a:r>
          </a:p>
          <a:p>
            <a:r>
              <a:rPr lang="ru-RU" sz="1400" b="1" dirty="0"/>
              <a:t>Водоснабжение</a:t>
            </a:r>
            <a:r>
              <a:rPr lang="ru-RU" sz="1400" dirty="0"/>
              <a:t> - муниципальные сети отсутствуют </a:t>
            </a:r>
          </a:p>
        </p:txBody>
      </p:sp>
      <p:sp>
        <p:nvSpPr>
          <p:cNvPr id="3" name="Полилиния 2"/>
          <p:cNvSpPr/>
          <p:nvPr/>
        </p:nvSpPr>
        <p:spPr>
          <a:xfrm>
            <a:off x="3928283" y="3399906"/>
            <a:ext cx="990600" cy="1257300"/>
          </a:xfrm>
          <a:custGeom>
            <a:avLst/>
            <a:gdLst>
              <a:gd name="connsiteX0" fmla="*/ 638175 w 990600"/>
              <a:gd name="connsiteY0" fmla="*/ 0 h 1257300"/>
              <a:gd name="connsiteX1" fmla="*/ 990600 w 990600"/>
              <a:gd name="connsiteY1" fmla="*/ 1190625 h 1257300"/>
              <a:gd name="connsiteX2" fmla="*/ 276225 w 990600"/>
              <a:gd name="connsiteY2" fmla="*/ 1257300 h 1257300"/>
              <a:gd name="connsiteX3" fmla="*/ 0 w 990600"/>
              <a:gd name="connsiteY3" fmla="*/ 523875 h 1257300"/>
              <a:gd name="connsiteX4" fmla="*/ 638175 w 990600"/>
              <a:gd name="connsiteY4" fmla="*/ 0 h 1257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0600" h="1257300">
                <a:moveTo>
                  <a:pt x="638175" y="0"/>
                </a:moveTo>
                <a:lnTo>
                  <a:pt x="990600" y="1190625"/>
                </a:lnTo>
                <a:lnTo>
                  <a:pt x="276225" y="1257300"/>
                </a:lnTo>
                <a:lnTo>
                  <a:pt x="0" y="523875"/>
                </a:lnTo>
                <a:lnTo>
                  <a:pt x="638175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160585" y="192088"/>
            <a:ext cx="10046677" cy="11366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Перспективные для 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инвестиций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земельные участки, имущественные комплексы и свободные площади на существующих предприятиях</a:t>
            </a:r>
            <a:endParaRPr lang="ru-RU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6543" y="1552056"/>
            <a:ext cx="6743700" cy="4952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737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966338" y="1033502"/>
            <a:ext cx="3649400" cy="5416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dirty="0"/>
          </a:p>
          <a:p>
            <a:pPr algn="ctr"/>
            <a:r>
              <a:rPr lang="ru-RU" sz="2400" dirty="0"/>
              <a:t>Участок 3</a:t>
            </a:r>
          </a:p>
          <a:p>
            <a:pPr algn="ctr"/>
            <a:endParaRPr lang="ru-RU" dirty="0" smtClean="0"/>
          </a:p>
          <a:p>
            <a:r>
              <a:rPr lang="ru-RU" sz="1400" b="1" dirty="0"/>
              <a:t>Кадастровый номер участка</a:t>
            </a:r>
            <a:r>
              <a:rPr lang="ru-RU" sz="1400" b="1" dirty="0" smtClean="0"/>
              <a:t>:</a:t>
            </a:r>
          </a:p>
          <a:p>
            <a:r>
              <a:rPr lang="ru-RU" sz="1400" b="1" dirty="0"/>
              <a:t>50:02:0010402:810</a:t>
            </a:r>
            <a:r>
              <a:rPr lang="ru-RU" sz="1400" dirty="0"/>
              <a:t> </a:t>
            </a:r>
          </a:p>
          <a:p>
            <a:r>
              <a:rPr lang="ru-RU" sz="1400" dirty="0"/>
              <a:t> </a:t>
            </a:r>
          </a:p>
          <a:p>
            <a:r>
              <a:rPr lang="ru-RU" sz="1400" b="1" dirty="0"/>
              <a:t>Кадастровая </a:t>
            </a:r>
            <a:r>
              <a:rPr lang="ru-RU" sz="1400" b="1" dirty="0" smtClean="0"/>
              <a:t>стоимость:</a:t>
            </a:r>
            <a:endParaRPr lang="ru-RU" sz="1400" b="1" dirty="0"/>
          </a:p>
          <a:p>
            <a:r>
              <a:rPr lang="ru-RU" sz="1400" dirty="0"/>
              <a:t>61 713 600,00 </a:t>
            </a:r>
            <a:r>
              <a:rPr lang="ru-RU" sz="1400" dirty="0" smtClean="0"/>
              <a:t>руб.</a:t>
            </a:r>
            <a:endParaRPr lang="ru-RU" sz="1400" dirty="0"/>
          </a:p>
          <a:p>
            <a:r>
              <a:rPr lang="ru-RU" sz="1400" b="1" dirty="0" smtClean="0"/>
              <a:t>Площадь: </a:t>
            </a:r>
            <a:r>
              <a:rPr lang="ru-RU" sz="1400" dirty="0" smtClean="0"/>
              <a:t>30000</a:t>
            </a:r>
            <a:r>
              <a:rPr lang="ru-RU" sz="1400" dirty="0"/>
              <a:t> </a:t>
            </a:r>
            <a:r>
              <a:rPr lang="ru-RU" sz="1400" dirty="0" err="1"/>
              <a:t>кв.м</a:t>
            </a:r>
            <a:r>
              <a:rPr lang="ru-RU" sz="1400" dirty="0"/>
              <a:t> </a:t>
            </a:r>
          </a:p>
          <a:p>
            <a:r>
              <a:rPr lang="ru-RU" sz="1400" b="1" dirty="0" smtClean="0"/>
              <a:t>Адрес:</a:t>
            </a:r>
            <a:endParaRPr lang="ru-RU" sz="1400" b="1" dirty="0"/>
          </a:p>
          <a:p>
            <a:r>
              <a:rPr lang="ru-RU" sz="1400" dirty="0"/>
              <a:t>Московская область, Лотошинский муниципальный район, д. Введенское</a:t>
            </a:r>
          </a:p>
          <a:p>
            <a:r>
              <a:rPr lang="ru-RU" sz="1400" b="1" dirty="0"/>
              <a:t>Категории </a:t>
            </a:r>
            <a:r>
              <a:rPr lang="ru-RU" sz="1400" b="1" dirty="0" smtClean="0"/>
              <a:t>земель:</a:t>
            </a:r>
            <a:endParaRPr lang="ru-RU" sz="1400" b="1" dirty="0"/>
          </a:p>
          <a:p>
            <a:r>
              <a:rPr lang="ru-RU" sz="1400" dirty="0"/>
              <a:t>Земли населенных пунктов</a:t>
            </a:r>
          </a:p>
          <a:p>
            <a:r>
              <a:rPr lang="ru-RU" sz="1400" b="1" dirty="0"/>
              <a:t>Вид использования </a:t>
            </a:r>
            <a:r>
              <a:rPr lang="ru-RU" sz="1400" b="1" dirty="0" smtClean="0"/>
              <a:t>ЗУ: </a:t>
            </a:r>
            <a:endParaRPr lang="ru-RU" sz="1400" b="1" dirty="0"/>
          </a:p>
          <a:p>
            <a:r>
              <a:rPr lang="ru-RU" sz="1400" dirty="0"/>
              <a:t>для размещения объектов придорожного сервиса</a:t>
            </a:r>
          </a:p>
          <a:p>
            <a:endParaRPr lang="ru-RU" sz="1400" dirty="0"/>
          </a:p>
          <a:p>
            <a:r>
              <a:rPr lang="ru-RU" sz="1400" b="1" dirty="0"/>
              <a:t>ГАЗ</a:t>
            </a:r>
            <a:r>
              <a:rPr lang="ru-RU" sz="1400" dirty="0"/>
              <a:t> – возможно</a:t>
            </a:r>
          </a:p>
          <a:p>
            <a:r>
              <a:rPr lang="ru-RU" sz="1400" b="1" dirty="0"/>
              <a:t>Электричество</a:t>
            </a:r>
            <a:r>
              <a:rPr lang="ru-RU" sz="1400" dirty="0"/>
              <a:t> – возможно</a:t>
            </a:r>
          </a:p>
          <a:p>
            <a:r>
              <a:rPr lang="ru-RU" sz="1400" b="1" dirty="0"/>
              <a:t>Водоснабжение </a:t>
            </a:r>
            <a:r>
              <a:rPr lang="ru-RU" sz="1400" dirty="0"/>
              <a:t>– </a:t>
            </a:r>
            <a:r>
              <a:rPr lang="ru-RU" sz="1400" dirty="0" smtClean="0"/>
              <a:t>муниципальные сети отсутствуют </a:t>
            </a:r>
            <a:endParaRPr lang="ru-RU" sz="1400" dirty="0"/>
          </a:p>
          <a:p>
            <a:endParaRPr lang="ru-RU" sz="1400" dirty="0"/>
          </a:p>
        </p:txBody>
      </p:sp>
      <p:sp>
        <p:nvSpPr>
          <p:cNvPr id="4" name="Полилиния 3"/>
          <p:cNvSpPr/>
          <p:nvPr/>
        </p:nvSpPr>
        <p:spPr>
          <a:xfrm>
            <a:off x="3389516" y="3161607"/>
            <a:ext cx="1533525" cy="1376103"/>
          </a:xfrm>
          <a:custGeom>
            <a:avLst/>
            <a:gdLst>
              <a:gd name="connsiteX0" fmla="*/ 1190625 w 1533525"/>
              <a:gd name="connsiteY0" fmla="*/ 0 h 1352550"/>
              <a:gd name="connsiteX1" fmla="*/ 1533525 w 1533525"/>
              <a:gd name="connsiteY1" fmla="*/ 400050 h 1352550"/>
              <a:gd name="connsiteX2" fmla="*/ 323850 w 1533525"/>
              <a:gd name="connsiteY2" fmla="*/ 1352550 h 1352550"/>
              <a:gd name="connsiteX3" fmla="*/ 0 w 1533525"/>
              <a:gd name="connsiteY3" fmla="*/ 971550 h 1352550"/>
              <a:gd name="connsiteX4" fmla="*/ 1190625 w 1533525"/>
              <a:gd name="connsiteY4" fmla="*/ 0 h 1352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3525" h="1352550">
                <a:moveTo>
                  <a:pt x="1190625" y="0"/>
                </a:moveTo>
                <a:lnTo>
                  <a:pt x="1533525" y="400050"/>
                </a:lnTo>
                <a:lnTo>
                  <a:pt x="323850" y="1352550"/>
                </a:lnTo>
                <a:lnTo>
                  <a:pt x="0" y="971550"/>
                </a:lnTo>
                <a:lnTo>
                  <a:pt x="1190625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160585" y="192088"/>
            <a:ext cx="10046677" cy="11366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Перспективные для 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инвестиций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земельные участки, имущественные комплексы и свободные площади на существующих предприятиях</a:t>
            </a:r>
            <a:endParaRPr lang="ru-RU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0586" y="1471612"/>
            <a:ext cx="6640389" cy="5233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320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934300" y="1108710"/>
            <a:ext cx="2843808" cy="5416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dirty="0"/>
          </a:p>
          <a:p>
            <a:pPr algn="ctr"/>
            <a:r>
              <a:rPr lang="ru-RU" sz="2400" dirty="0"/>
              <a:t>Участок 4</a:t>
            </a:r>
          </a:p>
          <a:p>
            <a:pPr algn="ctr"/>
            <a:endParaRPr lang="ru-RU" dirty="0" smtClean="0"/>
          </a:p>
          <a:p>
            <a:r>
              <a:rPr lang="ru-RU" sz="1400" b="1" dirty="0"/>
              <a:t>Кадастровый номер участка: 50:02:0040408:1</a:t>
            </a:r>
          </a:p>
          <a:p>
            <a:r>
              <a:rPr lang="ru-RU" sz="1400" b="1" dirty="0"/>
              <a:t>Адрес:</a:t>
            </a:r>
            <a:r>
              <a:rPr lang="ru-RU" sz="1400" dirty="0"/>
              <a:t> Московская область, городской округ Лотошино, Южнее д. Ошейкино</a:t>
            </a:r>
          </a:p>
          <a:p>
            <a:r>
              <a:rPr lang="ru-RU" sz="1400" b="1" dirty="0"/>
              <a:t>Площадь участка: </a:t>
            </a:r>
            <a:r>
              <a:rPr lang="ru-RU" sz="1400" dirty="0"/>
              <a:t>366000 </a:t>
            </a:r>
            <a:r>
              <a:rPr lang="ru-RU" sz="1400" dirty="0" err="1"/>
              <a:t>кв.м</a:t>
            </a:r>
            <a:endParaRPr lang="ru-RU" sz="1400" dirty="0"/>
          </a:p>
          <a:p>
            <a:r>
              <a:rPr lang="ru-RU" sz="1400" b="1" dirty="0"/>
              <a:t>ВРИ участка: </a:t>
            </a:r>
            <a:r>
              <a:rPr lang="ru-RU" sz="1400" dirty="0"/>
              <a:t>Для строительства коттеджей, спортивных  и оздоровительных сооружений</a:t>
            </a:r>
          </a:p>
          <a:p>
            <a:r>
              <a:rPr lang="ru-RU" sz="1400" b="1" dirty="0"/>
              <a:t>Собственность: </a:t>
            </a:r>
            <a:r>
              <a:rPr lang="ru-RU" sz="1400" dirty="0"/>
              <a:t>не разграниченная государственная</a:t>
            </a:r>
          </a:p>
          <a:p>
            <a:endParaRPr lang="ru-RU" sz="1400" dirty="0"/>
          </a:p>
          <a:p>
            <a:r>
              <a:rPr lang="ru-RU" sz="1400" b="1" dirty="0"/>
              <a:t>ГАЗ</a:t>
            </a:r>
            <a:r>
              <a:rPr lang="ru-RU" sz="1400" dirty="0"/>
              <a:t> – </a:t>
            </a:r>
            <a:r>
              <a:rPr lang="ru-RU" sz="1400" dirty="0" smtClean="0"/>
              <a:t>возможно</a:t>
            </a:r>
            <a:endParaRPr lang="ru-RU" sz="1400" dirty="0"/>
          </a:p>
          <a:p>
            <a:r>
              <a:rPr lang="ru-RU" sz="1400" b="1" dirty="0"/>
              <a:t>Электричество</a:t>
            </a:r>
            <a:r>
              <a:rPr lang="ru-RU" sz="1400" dirty="0"/>
              <a:t> – возможно</a:t>
            </a:r>
          </a:p>
          <a:p>
            <a:r>
              <a:rPr lang="ru-RU" sz="1400" b="1" dirty="0"/>
              <a:t>Водоснабжение</a:t>
            </a:r>
            <a:r>
              <a:rPr lang="ru-RU" sz="1400" dirty="0"/>
              <a:t> – муниципальные сети отсутствуют </a:t>
            </a:r>
          </a:p>
          <a:p>
            <a:endParaRPr lang="ru-RU" sz="14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918" y="1565548"/>
            <a:ext cx="6389442" cy="432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олилиния 4"/>
          <p:cNvSpPr/>
          <p:nvPr/>
        </p:nvSpPr>
        <p:spPr>
          <a:xfrm>
            <a:off x="3276600" y="3209925"/>
            <a:ext cx="1828800" cy="1214438"/>
          </a:xfrm>
          <a:custGeom>
            <a:avLst/>
            <a:gdLst>
              <a:gd name="connsiteX0" fmla="*/ 1747838 w 1828800"/>
              <a:gd name="connsiteY0" fmla="*/ 0 h 1214438"/>
              <a:gd name="connsiteX1" fmla="*/ 1828800 w 1828800"/>
              <a:gd name="connsiteY1" fmla="*/ 400050 h 1214438"/>
              <a:gd name="connsiteX2" fmla="*/ 1462088 w 1828800"/>
              <a:gd name="connsiteY2" fmla="*/ 766763 h 1214438"/>
              <a:gd name="connsiteX3" fmla="*/ 900113 w 1828800"/>
              <a:gd name="connsiteY3" fmla="*/ 604838 h 1214438"/>
              <a:gd name="connsiteX4" fmla="*/ 790575 w 1828800"/>
              <a:gd name="connsiteY4" fmla="*/ 819150 h 1214438"/>
              <a:gd name="connsiteX5" fmla="*/ 542925 w 1828800"/>
              <a:gd name="connsiteY5" fmla="*/ 952500 h 1214438"/>
              <a:gd name="connsiteX6" fmla="*/ 247650 w 1828800"/>
              <a:gd name="connsiteY6" fmla="*/ 1214438 h 1214438"/>
              <a:gd name="connsiteX7" fmla="*/ 0 w 1828800"/>
              <a:gd name="connsiteY7" fmla="*/ 938213 h 1214438"/>
              <a:gd name="connsiteX8" fmla="*/ 71438 w 1828800"/>
              <a:gd name="connsiteY8" fmla="*/ 842963 h 1214438"/>
              <a:gd name="connsiteX9" fmla="*/ 223838 w 1828800"/>
              <a:gd name="connsiteY9" fmla="*/ 819150 h 1214438"/>
              <a:gd name="connsiteX10" fmla="*/ 352425 w 1828800"/>
              <a:gd name="connsiteY10" fmla="*/ 781050 h 1214438"/>
              <a:gd name="connsiteX11" fmla="*/ 476250 w 1828800"/>
              <a:gd name="connsiteY11" fmla="*/ 609600 h 1214438"/>
              <a:gd name="connsiteX12" fmla="*/ 538163 w 1828800"/>
              <a:gd name="connsiteY12" fmla="*/ 581025 h 1214438"/>
              <a:gd name="connsiteX13" fmla="*/ 781050 w 1828800"/>
              <a:gd name="connsiteY13" fmla="*/ 447675 h 1214438"/>
              <a:gd name="connsiteX14" fmla="*/ 914400 w 1828800"/>
              <a:gd name="connsiteY14" fmla="*/ 252413 h 1214438"/>
              <a:gd name="connsiteX15" fmla="*/ 1090613 w 1828800"/>
              <a:gd name="connsiteY15" fmla="*/ 123825 h 1214438"/>
              <a:gd name="connsiteX16" fmla="*/ 1219200 w 1828800"/>
              <a:gd name="connsiteY16" fmla="*/ 90488 h 1214438"/>
              <a:gd name="connsiteX17" fmla="*/ 1433513 w 1828800"/>
              <a:gd name="connsiteY17" fmla="*/ 138113 h 1214438"/>
              <a:gd name="connsiteX18" fmla="*/ 1566863 w 1828800"/>
              <a:gd name="connsiteY18" fmla="*/ 147638 h 1214438"/>
              <a:gd name="connsiteX19" fmla="*/ 1695450 w 1828800"/>
              <a:gd name="connsiteY19" fmla="*/ 76200 h 1214438"/>
              <a:gd name="connsiteX20" fmla="*/ 1747838 w 1828800"/>
              <a:gd name="connsiteY20" fmla="*/ 0 h 1214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828800" h="1214438">
                <a:moveTo>
                  <a:pt x="1747838" y="0"/>
                </a:moveTo>
                <a:lnTo>
                  <a:pt x="1828800" y="400050"/>
                </a:lnTo>
                <a:lnTo>
                  <a:pt x="1462088" y="766763"/>
                </a:lnTo>
                <a:lnTo>
                  <a:pt x="900113" y="604838"/>
                </a:lnTo>
                <a:lnTo>
                  <a:pt x="790575" y="819150"/>
                </a:lnTo>
                <a:lnTo>
                  <a:pt x="542925" y="952500"/>
                </a:lnTo>
                <a:lnTo>
                  <a:pt x="247650" y="1214438"/>
                </a:lnTo>
                <a:lnTo>
                  <a:pt x="0" y="938213"/>
                </a:lnTo>
                <a:lnTo>
                  <a:pt x="71438" y="842963"/>
                </a:lnTo>
                <a:lnTo>
                  <a:pt x="223838" y="819150"/>
                </a:lnTo>
                <a:lnTo>
                  <a:pt x="352425" y="781050"/>
                </a:lnTo>
                <a:lnTo>
                  <a:pt x="476250" y="609600"/>
                </a:lnTo>
                <a:lnTo>
                  <a:pt x="538163" y="581025"/>
                </a:lnTo>
                <a:lnTo>
                  <a:pt x="781050" y="447675"/>
                </a:lnTo>
                <a:lnTo>
                  <a:pt x="914400" y="252413"/>
                </a:lnTo>
                <a:lnTo>
                  <a:pt x="1090613" y="123825"/>
                </a:lnTo>
                <a:lnTo>
                  <a:pt x="1219200" y="90488"/>
                </a:lnTo>
                <a:lnTo>
                  <a:pt x="1433513" y="138113"/>
                </a:lnTo>
                <a:lnTo>
                  <a:pt x="1566863" y="147638"/>
                </a:lnTo>
                <a:lnTo>
                  <a:pt x="1695450" y="76200"/>
                </a:lnTo>
                <a:lnTo>
                  <a:pt x="1747838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160585" y="192088"/>
            <a:ext cx="10046677" cy="11366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Перспективные для 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инвестиций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земельные участки, имущественные комплексы и свободные площади на существующих предприятиях</a:t>
            </a:r>
            <a:endParaRPr lang="ru-RU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6776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067650" y="1177617"/>
            <a:ext cx="2843808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dirty="0"/>
          </a:p>
          <a:p>
            <a:pPr algn="ctr"/>
            <a:r>
              <a:rPr lang="ru-RU" sz="2400" dirty="0"/>
              <a:t>Участок 5</a:t>
            </a:r>
          </a:p>
          <a:p>
            <a:pPr algn="ctr"/>
            <a:endParaRPr lang="ru-RU" dirty="0" smtClean="0"/>
          </a:p>
          <a:p>
            <a:r>
              <a:rPr lang="ru-RU" sz="1400" b="1" dirty="0"/>
              <a:t>Кадастровый номер участка: </a:t>
            </a:r>
            <a:r>
              <a:rPr lang="ru-RU" sz="1400" b="1" dirty="0" smtClean="0"/>
              <a:t>50:02:0040204:943</a:t>
            </a:r>
          </a:p>
          <a:p>
            <a:endParaRPr lang="ru-RU" sz="1400" b="1" dirty="0"/>
          </a:p>
          <a:p>
            <a:r>
              <a:rPr lang="ru-RU" sz="1400" b="1" dirty="0"/>
              <a:t>Адрес:</a:t>
            </a:r>
            <a:r>
              <a:rPr lang="ru-RU" sz="1400" dirty="0"/>
              <a:t> Московская область, городской округ Лотошино, </a:t>
            </a:r>
            <a:r>
              <a:rPr lang="ru-RU" sz="1400" dirty="0" err="1"/>
              <a:t>с.п</a:t>
            </a:r>
            <a:r>
              <a:rPr lang="ru-RU" sz="1400" dirty="0"/>
              <a:t>. </a:t>
            </a:r>
            <a:r>
              <a:rPr lang="ru-RU" sz="1400" dirty="0" err="1"/>
              <a:t>Ошейкинское</a:t>
            </a:r>
            <a:r>
              <a:rPr lang="ru-RU" sz="1400" dirty="0"/>
              <a:t> , д. Ушаково</a:t>
            </a:r>
          </a:p>
          <a:p>
            <a:r>
              <a:rPr lang="ru-RU" sz="1400" b="1" dirty="0"/>
              <a:t>Площадь участка: </a:t>
            </a:r>
            <a:r>
              <a:rPr lang="ru-RU" sz="1400" dirty="0"/>
              <a:t>94564 </a:t>
            </a:r>
            <a:r>
              <a:rPr lang="ru-RU" sz="1400" dirty="0" err="1"/>
              <a:t>кв.м</a:t>
            </a:r>
            <a:endParaRPr lang="ru-RU" sz="1400" dirty="0"/>
          </a:p>
          <a:p>
            <a:r>
              <a:rPr lang="ru-RU" sz="1400" b="1" dirty="0"/>
              <a:t>ВРИ участка: </a:t>
            </a:r>
            <a:r>
              <a:rPr lang="ru-RU" sz="1400" dirty="0"/>
              <a:t>для строительства технико-внедренческого центра</a:t>
            </a:r>
          </a:p>
          <a:p>
            <a:r>
              <a:rPr lang="ru-RU" sz="1400" b="1" dirty="0"/>
              <a:t>Собственность: </a:t>
            </a:r>
            <a:r>
              <a:rPr lang="ru-RU" sz="1400" dirty="0"/>
              <a:t>муниципальная</a:t>
            </a:r>
          </a:p>
          <a:p>
            <a:endParaRPr lang="ru-RU" sz="1400" dirty="0"/>
          </a:p>
          <a:p>
            <a:r>
              <a:rPr lang="ru-RU" sz="1400" b="1" dirty="0"/>
              <a:t>ГАЗ </a:t>
            </a:r>
            <a:r>
              <a:rPr lang="ru-RU" sz="1400" dirty="0"/>
              <a:t>– возможно</a:t>
            </a:r>
          </a:p>
          <a:p>
            <a:r>
              <a:rPr lang="ru-RU" sz="1400" b="1" dirty="0"/>
              <a:t>Электричество</a:t>
            </a:r>
            <a:r>
              <a:rPr lang="ru-RU" sz="1400" dirty="0"/>
              <a:t> – возможно</a:t>
            </a:r>
          </a:p>
          <a:p>
            <a:r>
              <a:rPr lang="ru-RU" sz="1400" b="1" dirty="0"/>
              <a:t>Водоснабжение </a:t>
            </a:r>
            <a:r>
              <a:rPr lang="ru-RU" sz="1400" dirty="0"/>
              <a:t>– муниципальные сети отсутствуют </a:t>
            </a:r>
          </a:p>
          <a:p>
            <a:endParaRPr lang="ru-RU" sz="14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144" y="1603289"/>
            <a:ext cx="6413502" cy="4680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олилиния 2"/>
          <p:cNvSpPr/>
          <p:nvPr/>
        </p:nvSpPr>
        <p:spPr>
          <a:xfrm>
            <a:off x="3838575" y="2903845"/>
            <a:ext cx="857250" cy="1533525"/>
          </a:xfrm>
          <a:custGeom>
            <a:avLst/>
            <a:gdLst>
              <a:gd name="connsiteX0" fmla="*/ 9525 w 857250"/>
              <a:gd name="connsiteY0" fmla="*/ 0 h 1533525"/>
              <a:gd name="connsiteX1" fmla="*/ 0 w 857250"/>
              <a:gd name="connsiteY1" fmla="*/ 1533525 h 1533525"/>
              <a:gd name="connsiteX2" fmla="*/ 304800 w 857250"/>
              <a:gd name="connsiteY2" fmla="*/ 1362075 h 1533525"/>
              <a:gd name="connsiteX3" fmla="*/ 628650 w 857250"/>
              <a:gd name="connsiteY3" fmla="*/ 1428750 h 1533525"/>
              <a:gd name="connsiteX4" fmla="*/ 857250 w 857250"/>
              <a:gd name="connsiteY4" fmla="*/ 1495425 h 1533525"/>
              <a:gd name="connsiteX5" fmla="*/ 676275 w 857250"/>
              <a:gd name="connsiteY5" fmla="*/ 209550 h 1533525"/>
              <a:gd name="connsiteX6" fmla="*/ 9525 w 857250"/>
              <a:gd name="connsiteY6" fmla="*/ 0 h 1533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57250" h="1533525">
                <a:moveTo>
                  <a:pt x="9525" y="0"/>
                </a:moveTo>
                <a:lnTo>
                  <a:pt x="0" y="1533525"/>
                </a:lnTo>
                <a:lnTo>
                  <a:pt x="304800" y="1362075"/>
                </a:lnTo>
                <a:lnTo>
                  <a:pt x="628650" y="1428750"/>
                </a:lnTo>
                <a:lnTo>
                  <a:pt x="857250" y="1495425"/>
                </a:lnTo>
                <a:lnTo>
                  <a:pt x="676275" y="209550"/>
                </a:lnTo>
                <a:lnTo>
                  <a:pt x="9525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160585" y="192088"/>
            <a:ext cx="10046677" cy="11366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Перспективные для 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инвестиций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земельные участки, имущественные комплексы и свободные площади на существующих предприятиях</a:t>
            </a:r>
            <a:endParaRPr lang="ru-RU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54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181950" y="1189852"/>
            <a:ext cx="3319488" cy="5416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dirty="0"/>
          </a:p>
          <a:p>
            <a:pPr algn="ctr"/>
            <a:r>
              <a:rPr lang="ru-RU" sz="2400" dirty="0"/>
              <a:t>Участок 6</a:t>
            </a:r>
          </a:p>
          <a:p>
            <a:pPr algn="ctr"/>
            <a:endParaRPr lang="ru-RU" dirty="0" smtClean="0"/>
          </a:p>
          <a:p>
            <a:r>
              <a:rPr lang="ru-RU" sz="1400" b="1" dirty="0"/>
              <a:t>Кадастровый номер участка</a:t>
            </a:r>
            <a:r>
              <a:rPr lang="ru-RU" sz="1400" b="1" dirty="0" smtClean="0"/>
              <a:t>:</a:t>
            </a:r>
          </a:p>
          <a:p>
            <a:r>
              <a:rPr lang="ru-RU" sz="1400" b="1" dirty="0"/>
              <a:t>50:02:0010209:329</a:t>
            </a:r>
            <a:endParaRPr lang="ru-RU" sz="1400" dirty="0"/>
          </a:p>
          <a:p>
            <a:r>
              <a:rPr lang="ru-RU" sz="1400" dirty="0"/>
              <a:t> </a:t>
            </a:r>
          </a:p>
          <a:p>
            <a:r>
              <a:rPr lang="ru-RU" sz="1400" b="1" dirty="0"/>
              <a:t>Кадастровая </a:t>
            </a:r>
            <a:r>
              <a:rPr lang="ru-RU" sz="1400" b="1" dirty="0" smtClean="0"/>
              <a:t>стоимость:</a:t>
            </a:r>
            <a:endParaRPr lang="ru-RU" sz="1400" b="1" dirty="0"/>
          </a:p>
          <a:p>
            <a:r>
              <a:rPr lang="ru-RU" sz="1400" dirty="0"/>
              <a:t>418 205,00 </a:t>
            </a:r>
            <a:r>
              <a:rPr lang="ru-RU" sz="1400" dirty="0" err="1"/>
              <a:t>руб</a:t>
            </a:r>
            <a:endParaRPr lang="ru-RU" sz="1400" dirty="0"/>
          </a:p>
          <a:p>
            <a:r>
              <a:rPr lang="ru-RU" sz="1400" b="1" dirty="0" smtClean="0"/>
              <a:t>Площадь: </a:t>
            </a:r>
            <a:r>
              <a:rPr lang="ru-RU" sz="1400" dirty="0" smtClean="0"/>
              <a:t>500</a:t>
            </a:r>
            <a:r>
              <a:rPr lang="ru-RU" sz="1400" dirty="0"/>
              <a:t> </a:t>
            </a:r>
            <a:r>
              <a:rPr lang="ru-RU" sz="1400" dirty="0" err="1"/>
              <a:t>кв.м</a:t>
            </a:r>
            <a:r>
              <a:rPr lang="ru-RU" sz="1400" dirty="0"/>
              <a:t> </a:t>
            </a:r>
          </a:p>
          <a:p>
            <a:r>
              <a:rPr lang="ru-RU" sz="1400" b="1" dirty="0" smtClean="0"/>
              <a:t>Адрес:</a:t>
            </a:r>
            <a:endParaRPr lang="ru-RU" sz="1400" b="1" dirty="0"/>
          </a:p>
          <a:p>
            <a:r>
              <a:rPr lang="ru-RU" sz="1400" dirty="0"/>
              <a:t>Московская область, Лотошинский район</a:t>
            </a:r>
            <a:r>
              <a:rPr lang="ru-RU" sz="1400" dirty="0" smtClean="0"/>
              <a:t>, </a:t>
            </a:r>
            <a:r>
              <a:rPr lang="ru-RU" sz="1400" dirty="0"/>
              <a:t>с. Микулино</a:t>
            </a:r>
          </a:p>
          <a:p>
            <a:r>
              <a:rPr lang="ru-RU" sz="1400" b="1" dirty="0"/>
              <a:t>Категории </a:t>
            </a:r>
            <a:r>
              <a:rPr lang="ru-RU" sz="1400" b="1" dirty="0" smtClean="0"/>
              <a:t>земель:</a:t>
            </a:r>
            <a:endParaRPr lang="ru-RU" sz="1400" b="1" dirty="0"/>
          </a:p>
          <a:p>
            <a:r>
              <a:rPr lang="ru-RU" sz="1400" dirty="0" smtClean="0"/>
              <a:t>Земли населенных пунктов</a:t>
            </a:r>
          </a:p>
          <a:p>
            <a:r>
              <a:rPr lang="ru-RU" sz="1400" b="1" dirty="0" smtClean="0"/>
              <a:t>Вид </a:t>
            </a:r>
            <a:r>
              <a:rPr lang="ru-RU" sz="1400" b="1" dirty="0"/>
              <a:t>использования ЗУ </a:t>
            </a:r>
            <a:r>
              <a:rPr lang="ru-RU" sz="1400" b="1" dirty="0" smtClean="0"/>
              <a:t>:</a:t>
            </a:r>
            <a:endParaRPr lang="ru-RU" sz="1400" b="1" dirty="0"/>
          </a:p>
          <a:p>
            <a:r>
              <a:rPr lang="ru-RU" sz="1400" dirty="0"/>
              <a:t>Магазины</a:t>
            </a:r>
          </a:p>
          <a:p>
            <a:endParaRPr lang="ru-RU" sz="1400" b="1" dirty="0" smtClean="0"/>
          </a:p>
          <a:p>
            <a:r>
              <a:rPr lang="ru-RU" sz="1400" b="1" dirty="0" smtClean="0"/>
              <a:t>ГАЗ </a:t>
            </a:r>
            <a:r>
              <a:rPr lang="ru-RU" sz="1400" b="1" dirty="0"/>
              <a:t>–</a:t>
            </a:r>
            <a:r>
              <a:rPr lang="ru-RU" sz="1400" dirty="0"/>
              <a:t> возможно</a:t>
            </a:r>
          </a:p>
          <a:p>
            <a:r>
              <a:rPr lang="ru-RU" sz="1400" b="1" dirty="0"/>
              <a:t>Электричество</a:t>
            </a:r>
            <a:r>
              <a:rPr lang="ru-RU" sz="1400" dirty="0"/>
              <a:t> – возможно</a:t>
            </a:r>
          </a:p>
          <a:p>
            <a:r>
              <a:rPr lang="ru-RU" sz="1400" b="1" dirty="0"/>
              <a:t>Водоснабжение</a:t>
            </a:r>
            <a:r>
              <a:rPr lang="ru-RU" sz="1400" dirty="0"/>
              <a:t> - муниципальные сети отсутствуют </a:t>
            </a:r>
          </a:p>
          <a:p>
            <a:endParaRPr lang="ru-RU" sz="1400" dirty="0"/>
          </a:p>
          <a:p>
            <a:endParaRPr lang="ru-RU" sz="1400" dirty="0"/>
          </a:p>
        </p:txBody>
      </p:sp>
      <p:sp>
        <p:nvSpPr>
          <p:cNvPr id="6" name="Полилиния 5"/>
          <p:cNvSpPr/>
          <p:nvPr/>
        </p:nvSpPr>
        <p:spPr>
          <a:xfrm>
            <a:off x="4448176" y="2911157"/>
            <a:ext cx="1323975" cy="2109787"/>
          </a:xfrm>
          <a:custGeom>
            <a:avLst/>
            <a:gdLst>
              <a:gd name="connsiteX0" fmla="*/ 0 w 1323975"/>
              <a:gd name="connsiteY0" fmla="*/ 361950 h 2109787"/>
              <a:gd name="connsiteX1" fmla="*/ 319088 w 1323975"/>
              <a:gd name="connsiteY1" fmla="*/ 352425 h 2109787"/>
              <a:gd name="connsiteX2" fmla="*/ 485775 w 1323975"/>
              <a:gd name="connsiteY2" fmla="*/ 0 h 2109787"/>
              <a:gd name="connsiteX3" fmla="*/ 828675 w 1323975"/>
              <a:gd name="connsiteY3" fmla="*/ 204787 h 2109787"/>
              <a:gd name="connsiteX4" fmla="*/ 504825 w 1323975"/>
              <a:gd name="connsiteY4" fmla="*/ 847725 h 2109787"/>
              <a:gd name="connsiteX5" fmla="*/ 1271588 w 1323975"/>
              <a:gd name="connsiteY5" fmla="*/ 1200150 h 2109787"/>
              <a:gd name="connsiteX6" fmla="*/ 1266825 w 1323975"/>
              <a:gd name="connsiteY6" fmla="*/ 1595437 h 2109787"/>
              <a:gd name="connsiteX7" fmla="*/ 1323975 w 1323975"/>
              <a:gd name="connsiteY7" fmla="*/ 1600200 h 2109787"/>
              <a:gd name="connsiteX8" fmla="*/ 1319213 w 1323975"/>
              <a:gd name="connsiteY8" fmla="*/ 1704975 h 2109787"/>
              <a:gd name="connsiteX9" fmla="*/ 1023938 w 1323975"/>
              <a:gd name="connsiteY9" fmla="*/ 1695450 h 2109787"/>
              <a:gd name="connsiteX10" fmla="*/ 1014413 w 1323975"/>
              <a:gd name="connsiteY10" fmla="*/ 1557337 h 2109787"/>
              <a:gd name="connsiteX11" fmla="*/ 876300 w 1323975"/>
              <a:gd name="connsiteY11" fmla="*/ 1571625 h 2109787"/>
              <a:gd name="connsiteX12" fmla="*/ 881063 w 1323975"/>
              <a:gd name="connsiteY12" fmla="*/ 1633537 h 2109787"/>
              <a:gd name="connsiteX13" fmla="*/ 738188 w 1323975"/>
              <a:gd name="connsiteY13" fmla="*/ 1662112 h 2109787"/>
              <a:gd name="connsiteX14" fmla="*/ 738188 w 1323975"/>
              <a:gd name="connsiteY14" fmla="*/ 1681162 h 2109787"/>
              <a:gd name="connsiteX15" fmla="*/ 871538 w 1323975"/>
              <a:gd name="connsiteY15" fmla="*/ 1704975 h 2109787"/>
              <a:gd name="connsiteX16" fmla="*/ 904875 w 1323975"/>
              <a:gd name="connsiteY16" fmla="*/ 2043112 h 2109787"/>
              <a:gd name="connsiteX17" fmla="*/ 838200 w 1323975"/>
              <a:gd name="connsiteY17" fmla="*/ 2047875 h 2109787"/>
              <a:gd name="connsiteX18" fmla="*/ 314325 w 1323975"/>
              <a:gd name="connsiteY18" fmla="*/ 2109787 h 2109787"/>
              <a:gd name="connsiteX19" fmla="*/ 0 w 1323975"/>
              <a:gd name="connsiteY19" fmla="*/ 361950 h 2109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323975" h="2109787">
                <a:moveTo>
                  <a:pt x="0" y="361950"/>
                </a:moveTo>
                <a:lnTo>
                  <a:pt x="319088" y="352425"/>
                </a:lnTo>
                <a:lnTo>
                  <a:pt x="485775" y="0"/>
                </a:lnTo>
                <a:lnTo>
                  <a:pt x="828675" y="204787"/>
                </a:lnTo>
                <a:lnTo>
                  <a:pt x="504825" y="847725"/>
                </a:lnTo>
                <a:lnTo>
                  <a:pt x="1271588" y="1200150"/>
                </a:lnTo>
                <a:cubicBezTo>
                  <a:pt x="1270000" y="1331912"/>
                  <a:pt x="1268413" y="1463675"/>
                  <a:pt x="1266825" y="1595437"/>
                </a:cubicBezTo>
                <a:lnTo>
                  <a:pt x="1323975" y="1600200"/>
                </a:lnTo>
                <a:lnTo>
                  <a:pt x="1319213" y="1704975"/>
                </a:lnTo>
                <a:lnTo>
                  <a:pt x="1023938" y="1695450"/>
                </a:lnTo>
                <a:lnTo>
                  <a:pt x="1014413" y="1557337"/>
                </a:lnTo>
                <a:lnTo>
                  <a:pt x="876300" y="1571625"/>
                </a:lnTo>
                <a:lnTo>
                  <a:pt x="881063" y="1633537"/>
                </a:lnTo>
                <a:lnTo>
                  <a:pt x="738188" y="1662112"/>
                </a:lnTo>
                <a:lnTo>
                  <a:pt x="738188" y="1681162"/>
                </a:lnTo>
                <a:lnTo>
                  <a:pt x="871538" y="1704975"/>
                </a:lnTo>
                <a:lnTo>
                  <a:pt x="904875" y="2043112"/>
                </a:lnTo>
                <a:lnTo>
                  <a:pt x="838200" y="2047875"/>
                </a:lnTo>
                <a:lnTo>
                  <a:pt x="314325" y="2109787"/>
                </a:lnTo>
                <a:lnTo>
                  <a:pt x="0" y="36195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160585" y="192088"/>
            <a:ext cx="10046677" cy="11366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Перспективные для 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инвестиций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земельные участки, имущественные комплексы и свободные площади на существующих предприятиях</a:t>
            </a:r>
            <a:endParaRPr lang="ru-RU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0586" y="1485900"/>
            <a:ext cx="6839860" cy="489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004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962875" y="1078342"/>
            <a:ext cx="2843808" cy="5416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dirty="0"/>
          </a:p>
          <a:p>
            <a:pPr algn="ctr"/>
            <a:r>
              <a:rPr lang="ru-RU" sz="2400" dirty="0"/>
              <a:t>Участок </a:t>
            </a:r>
            <a:r>
              <a:rPr lang="ru-RU" sz="2400" dirty="0" smtClean="0"/>
              <a:t>7</a:t>
            </a:r>
            <a:endParaRPr lang="ru-RU" sz="2400" dirty="0"/>
          </a:p>
          <a:p>
            <a:pPr algn="ctr"/>
            <a:endParaRPr lang="ru-RU" dirty="0" smtClean="0"/>
          </a:p>
          <a:p>
            <a:r>
              <a:rPr lang="ru-RU" sz="1400" b="1" dirty="0"/>
              <a:t>Кадастровый номер участка: </a:t>
            </a:r>
            <a:r>
              <a:rPr lang="ru-RU" sz="1400" b="1" dirty="0" smtClean="0"/>
              <a:t>50:02:0030201:205</a:t>
            </a:r>
          </a:p>
          <a:p>
            <a:endParaRPr lang="ru-RU" sz="1400" b="1" dirty="0"/>
          </a:p>
          <a:p>
            <a:r>
              <a:rPr lang="ru-RU" sz="1400" b="1" dirty="0"/>
              <a:t>Адрес:</a:t>
            </a:r>
            <a:r>
              <a:rPr lang="ru-RU" sz="1400" dirty="0"/>
              <a:t> Московская область, городской округ Лотошино, п. Лотошино, вблизи ул. Западная, севернее ул. Центральная</a:t>
            </a:r>
          </a:p>
          <a:p>
            <a:r>
              <a:rPr lang="ru-RU" sz="1400" b="1" dirty="0"/>
              <a:t>Площадь участка: </a:t>
            </a:r>
            <a:r>
              <a:rPr lang="ru-RU" sz="1400" dirty="0"/>
              <a:t>78700 </a:t>
            </a:r>
            <a:r>
              <a:rPr lang="ru-RU" sz="1400" dirty="0" err="1"/>
              <a:t>кв.м</a:t>
            </a:r>
            <a:endParaRPr lang="ru-RU" sz="1400" dirty="0"/>
          </a:p>
          <a:p>
            <a:r>
              <a:rPr lang="ru-RU" sz="1400" b="1" dirty="0"/>
              <a:t>ВРИ участка: </a:t>
            </a:r>
            <a:r>
              <a:rPr lang="ru-RU" sz="1400" dirty="0"/>
              <a:t>для комплексной жилой застройки микрорайона в п. Лотошино</a:t>
            </a:r>
          </a:p>
          <a:p>
            <a:r>
              <a:rPr lang="ru-RU" sz="1400" b="1" dirty="0"/>
              <a:t>Собственность: </a:t>
            </a:r>
            <a:r>
              <a:rPr lang="ru-RU" sz="1400" dirty="0"/>
              <a:t>муниципальная</a:t>
            </a:r>
          </a:p>
          <a:p>
            <a:r>
              <a:rPr lang="ru-RU" sz="1400" dirty="0"/>
              <a:t>Находится в центре </a:t>
            </a:r>
          </a:p>
          <a:p>
            <a:endParaRPr lang="ru-RU" sz="1400" dirty="0"/>
          </a:p>
          <a:p>
            <a:r>
              <a:rPr lang="ru-RU" sz="1400" b="1" dirty="0"/>
              <a:t>ГАЗ</a:t>
            </a:r>
            <a:r>
              <a:rPr lang="ru-RU" sz="1400" dirty="0"/>
              <a:t> –возможно</a:t>
            </a:r>
          </a:p>
          <a:p>
            <a:r>
              <a:rPr lang="ru-RU" sz="1400" b="1" dirty="0"/>
              <a:t>Электричество</a:t>
            </a:r>
            <a:r>
              <a:rPr lang="ru-RU" sz="1400" dirty="0"/>
              <a:t> – возможно</a:t>
            </a:r>
          </a:p>
          <a:p>
            <a:r>
              <a:rPr lang="ru-RU" sz="1400" b="1" dirty="0"/>
              <a:t>Водоснабжение</a:t>
            </a:r>
            <a:r>
              <a:rPr lang="ru-RU" sz="1400" dirty="0"/>
              <a:t> – возможно</a:t>
            </a:r>
          </a:p>
          <a:p>
            <a:endParaRPr lang="ru-RU" sz="1400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6184" y="1684396"/>
            <a:ext cx="6358282" cy="4209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олилиния 3"/>
          <p:cNvSpPr/>
          <p:nvPr/>
        </p:nvSpPr>
        <p:spPr>
          <a:xfrm>
            <a:off x="3676650" y="2819401"/>
            <a:ext cx="1162050" cy="733425"/>
          </a:xfrm>
          <a:custGeom>
            <a:avLst/>
            <a:gdLst>
              <a:gd name="connsiteX0" fmla="*/ 95250 w 1162050"/>
              <a:gd name="connsiteY0" fmla="*/ 0 h 733425"/>
              <a:gd name="connsiteX1" fmla="*/ 752475 w 1162050"/>
              <a:gd name="connsiteY1" fmla="*/ 0 h 733425"/>
              <a:gd name="connsiteX2" fmla="*/ 819150 w 1162050"/>
              <a:gd name="connsiteY2" fmla="*/ 85725 h 733425"/>
              <a:gd name="connsiteX3" fmla="*/ 1162050 w 1162050"/>
              <a:gd name="connsiteY3" fmla="*/ 104775 h 733425"/>
              <a:gd name="connsiteX4" fmla="*/ 1085850 w 1162050"/>
              <a:gd name="connsiteY4" fmla="*/ 733425 h 733425"/>
              <a:gd name="connsiteX5" fmla="*/ 9525 w 1162050"/>
              <a:gd name="connsiteY5" fmla="*/ 609600 h 733425"/>
              <a:gd name="connsiteX6" fmla="*/ 0 w 1162050"/>
              <a:gd name="connsiteY6" fmla="*/ 457200 h 733425"/>
              <a:gd name="connsiteX7" fmla="*/ 95250 w 1162050"/>
              <a:gd name="connsiteY7" fmla="*/ 0 h 733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62050" h="733425">
                <a:moveTo>
                  <a:pt x="95250" y="0"/>
                </a:moveTo>
                <a:lnTo>
                  <a:pt x="752475" y="0"/>
                </a:lnTo>
                <a:lnTo>
                  <a:pt x="819150" y="85725"/>
                </a:lnTo>
                <a:lnTo>
                  <a:pt x="1162050" y="104775"/>
                </a:lnTo>
                <a:lnTo>
                  <a:pt x="1085850" y="733425"/>
                </a:lnTo>
                <a:lnTo>
                  <a:pt x="9525" y="609600"/>
                </a:lnTo>
                <a:lnTo>
                  <a:pt x="0" y="457200"/>
                </a:lnTo>
                <a:lnTo>
                  <a:pt x="95250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160585" y="192088"/>
            <a:ext cx="10046677" cy="11366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Перспективные для 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инвестиций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земельные участки, имущественные комплексы и свободные площади на существующих предприятиях</a:t>
            </a:r>
            <a:endParaRPr lang="ru-RU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0401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172425" y="1030717"/>
            <a:ext cx="284380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dirty="0"/>
          </a:p>
          <a:p>
            <a:pPr algn="ctr"/>
            <a:r>
              <a:rPr lang="ru-RU" sz="2400" dirty="0"/>
              <a:t>Участок </a:t>
            </a:r>
            <a:r>
              <a:rPr lang="ru-RU" sz="2400" dirty="0" smtClean="0"/>
              <a:t>8</a:t>
            </a:r>
            <a:endParaRPr lang="ru-RU" sz="2400" dirty="0"/>
          </a:p>
          <a:p>
            <a:pPr algn="ctr"/>
            <a:endParaRPr lang="ru-RU" dirty="0" smtClean="0"/>
          </a:p>
          <a:p>
            <a:r>
              <a:rPr lang="ru-RU" sz="1400" b="1" dirty="0"/>
              <a:t>Кадастровый номер участка: </a:t>
            </a:r>
            <a:r>
              <a:rPr lang="ru-RU" sz="1400" b="1" dirty="0" smtClean="0"/>
              <a:t>50:02:0030102:901</a:t>
            </a:r>
          </a:p>
          <a:p>
            <a:endParaRPr lang="ru-RU" sz="1400" b="1" dirty="0"/>
          </a:p>
          <a:p>
            <a:r>
              <a:rPr lang="ru-RU" sz="1400" b="1" dirty="0"/>
              <a:t>Адрес:</a:t>
            </a:r>
            <a:r>
              <a:rPr lang="ru-RU" sz="1400" dirty="0"/>
              <a:t> Московская область, городской округ Лотошино, </a:t>
            </a:r>
            <a:r>
              <a:rPr lang="ru-RU" sz="1400" dirty="0" err="1"/>
              <a:t>рп</a:t>
            </a:r>
            <a:r>
              <a:rPr lang="ru-RU" sz="1400" dirty="0"/>
              <a:t>. Лотошино, ул. Ветеринарная</a:t>
            </a:r>
          </a:p>
          <a:p>
            <a:r>
              <a:rPr lang="ru-RU" sz="1400" b="1" dirty="0"/>
              <a:t>Площадь участка: </a:t>
            </a:r>
            <a:r>
              <a:rPr lang="ru-RU" sz="1400" dirty="0"/>
              <a:t>20000 </a:t>
            </a:r>
            <a:r>
              <a:rPr lang="ru-RU" sz="1400" dirty="0" err="1"/>
              <a:t>кв.м</a:t>
            </a:r>
            <a:endParaRPr lang="ru-RU" sz="1400" dirty="0"/>
          </a:p>
          <a:p>
            <a:r>
              <a:rPr lang="ru-RU" sz="1400" b="1" dirty="0"/>
              <a:t>ВРИ участка: </a:t>
            </a:r>
            <a:r>
              <a:rPr lang="ru-RU" sz="1400" dirty="0"/>
              <a:t>для коммунального обслуживания</a:t>
            </a:r>
          </a:p>
          <a:p>
            <a:endParaRPr lang="ru-RU" sz="1400" b="1" dirty="0"/>
          </a:p>
          <a:p>
            <a:r>
              <a:rPr lang="ru-RU" sz="1400" b="1" dirty="0"/>
              <a:t>Собственность: </a:t>
            </a:r>
            <a:r>
              <a:rPr lang="ru-RU" sz="1400" dirty="0"/>
              <a:t>муниципальная</a:t>
            </a:r>
          </a:p>
          <a:p>
            <a:r>
              <a:rPr lang="ru-RU" sz="1400" dirty="0"/>
              <a:t>Небольшая удаленность от центра</a:t>
            </a:r>
          </a:p>
          <a:p>
            <a:r>
              <a:rPr lang="ru-RU" sz="1400" dirty="0"/>
              <a:t>Хорошая транспортная доступность</a:t>
            </a:r>
          </a:p>
          <a:p>
            <a:endParaRPr lang="ru-RU" sz="1400" dirty="0"/>
          </a:p>
          <a:p>
            <a:r>
              <a:rPr lang="ru-RU" sz="1400" b="1" dirty="0"/>
              <a:t>Газ</a:t>
            </a:r>
            <a:r>
              <a:rPr lang="ru-RU" sz="1400" dirty="0"/>
              <a:t>–возможно</a:t>
            </a:r>
          </a:p>
          <a:p>
            <a:r>
              <a:rPr lang="ru-RU" sz="1400" b="1" dirty="0"/>
              <a:t>Электричество </a:t>
            </a:r>
            <a:r>
              <a:rPr lang="ru-RU" sz="1400" dirty="0"/>
              <a:t>– возможно</a:t>
            </a:r>
          </a:p>
          <a:p>
            <a:r>
              <a:rPr lang="ru-RU" sz="1400" b="1" dirty="0"/>
              <a:t>Водоснабжение</a:t>
            </a:r>
            <a:r>
              <a:rPr lang="ru-RU" sz="1400" dirty="0"/>
              <a:t> – возможно</a:t>
            </a:r>
          </a:p>
          <a:p>
            <a:endParaRPr lang="ru-RU" sz="14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585" y="1684938"/>
            <a:ext cx="6706511" cy="4658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олилиния 3"/>
          <p:cNvSpPr/>
          <p:nvPr/>
        </p:nvSpPr>
        <p:spPr>
          <a:xfrm>
            <a:off x="4052267" y="2933700"/>
            <a:ext cx="933450" cy="1295400"/>
          </a:xfrm>
          <a:custGeom>
            <a:avLst/>
            <a:gdLst>
              <a:gd name="connsiteX0" fmla="*/ 600075 w 933450"/>
              <a:gd name="connsiteY0" fmla="*/ 0 h 1295400"/>
              <a:gd name="connsiteX1" fmla="*/ 0 w 933450"/>
              <a:gd name="connsiteY1" fmla="*/ 342900 h 1295400"/>
              <a:gd name="connsiteX2" fmla="*/ 581025 w 933450"/>
              <a:gd name="connsiteY2" fmla="*/ 1295400 h 1295400"/>
              <a:gd name="connsiteX3" fmla="*/ 933450 w 933450"/>
              <a:gd name="connsiteY3" fmla="*/ 1066800 h 1295400"/>
              <a:gd name="connsiteX4" fmla="*/ 600075 w 933450"/>
              <a:gd name="connsiteY4" fmla="*/ 0 h 129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3450" h="1295400">
                <a:moveTo>
                  <a:pt x="600075" y="0"/>
                </a:moveTo>
                <a:lnTo>
                  <a:pt x="0" y="342900"/>
                </a:lnTo>
                <a:lnTo>
                  <a:pt x="581025" y="1295400"/>
                </a:lnTo>
                <a:lnTo>
                  <a:pt x="933450" y="1066800"/>
                </a:lnTo>
                <a:lnTo>
                  <a:pt x="600075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160585" y="192088"/>
            <a:ext cx="10046677" cy="11366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Перспективные для 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инвестиций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земельные участки, имущественные комплексы и свободные площади на существующих предприятиях</a:t>
            </a:r>
            <a:endParaRPr lang="ru-RU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9007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3" descr="E:\Р\Инвестпаспорт\Информация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729744" y="407469"/>
            <a:ext cx="10458450" cy="589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2" name="Text Box 3"/>
          <p:cNvSpPr txBox="1">
            <a:spLocks noChangeArrowheads="1"/>
          </p:cNvSpPr>
          <p:nvPr/>
        </p:nvSpPr>
        <p:spPr bwMode="auto">
          <a:xfrm>
            <a:off x="3516679" y="875446"/>
            <a:ext cx="221246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200" dirty="0" smtClean="0"/>
              <a:t>городского округа Лотошино</a:t>
            </a:r>
            <a:endParaRPr lang="ru-RU" sz="1200" dirty="0"/>
          </a:p>
        </p:txBody>
      </p:sp>
      <p:sp>
        <p:nvSpPr>
          <p:cNvPr id="25603" name="Text Box 4"/>
          <p:cNvSpPr txBox="1">
            <a:spLocks noChangeArrowheads="1"/>
          </p:cNvSpPr>
          <p:nvPr/>
        </p:nvSpPr>
        <p:spPr bwMode="auto">
          <a:xfrm>
            <a:off x="4100879" y="1082798"/>
            <a:ext cx="422442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200" dirty="0"/>
              <a:t>143800, Московская область, Городской округ Лотошино</a:t>
            </a:r>
            <a:endParaRPr lang="ru-RU" dirty="0"/>
          </a:p>
        </p:txBody>
      </p:sp>
      <p:sp>
        <p:nvSpPr>
          <p:cNvPr id="25604" name="Text Box 5"/>
          <p:cNvSpPr txBox="1">
            <a:spLocks noChangeArrowheads="1"/>
          </p:cNvSpPr>
          <p:nvPr/>
        </p:nvSpPr>
        <p:spPr bwMode="auto">
          <a:xfrm>
            <a:off x="4134094" y="1395169"/>
            <a:ext cx="27273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200" dirty="0"/>
              <a:t>п.Лотошино, ул.Центральная, д.18. </a:t>
            </a:r>
          </a:p>
        </p:txBody>
      </p:sp>
      <p:sp>
        <p:nvSpPr>
          <p:cNvPr id="25605" name="Text Box 6"/>
          <p:cNvSpPr txBox="1">
            <a:spLocks noChangeArrowheads="1"/>
          </p:cNvSpPr>
          <p:nvPr/>
        </p:nvSpPr>
        <p:spPr bwMode="auto">
          <a:xfrm>
            <a:off x="1851025" y="1928813"/>
            <a:ext cx="1604927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100" dirty="0" err="1"/>
              <a:t>Долгасова</a:t>
            </a:r>
            <a:r>
              <a:rPr lang="ru-RU" sz="1100" dirty="0"/>
              <a:t> Екатерина</a:t>
            </a:r>
          </a:p>
          <a:p>
            <a:r>
              <a:rPr lang="ru-RU" sz="1100" dirty="0"/>
              <a:t>Леонидовна</a:t>
            </a:r>
          </a:p>
        </p:txBody>
      </p:sp>
      <p:sp>
        <p:nvSpPr>
          <p:cNvPr id="25606" name="Text Box 7"/>
          <p:cNvSpPr txBox="1">
            <a:spLocks noChangeArrowheads="1"/>
          </p:cNvSpPr>
          <p:nvPr/>
        </p:nvSpPr>
        <p:spPr bwMode="auto">
          <a:xfrm>
            <a:off x="4571756" y="1928813"/>
            <a:ext cx="2251075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100" dirty="0"/>
              <a:t>Глава городского округа Лотошино</a:t>
            </a:r>
          </a:p>
        </p:txBody>
      </p:sp>
      <p:sp>
        <p:nvSpPr>
          <p:cNvPr id="25607" name="Text Box 8"/>
          <p:cNvSpPr txBox="1">
            <a:spLocks noChangeArrowheads="1"/>
          </p:cNvSpPr>
          <p:nvPr/>
        </p:nvSpPr>
        <p:spPr bwMode="auto">
          <a:xfrm>
            <a:off x="7238755" y="1942490"/>
            <a:ext cx="1358064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100" dirty="0"/>
              <a:t>8(496-28)7-15-15, </a:t>
            </a:r>
            <a:br>
              <a:rPr lang="ru-RU" sz="1100" dirty="0"/>
            </a:br>
            <a:r>
              <a:rPr lang="ru-RU" sz="1100" dirty="0" smtClean="0"/>
              <a:t>8(496-28)7-09-82 </a:t>
            </a:r>
            <a:endParaRPr lang="ru-RU" sz="1100" dirty="0"/>
          </a:p>
        </p:txBody>
      </p:sp>
      <p:pic>
        <p:nvPicPr>
          <p:cNvPr id="25608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666267" y="638278"/>
            <a:ext cx="1172309" cy="1443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1851022" y="2568672"/>
            <a:ext cx="21474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 smtClean="0"/>
              <a:t>Шагиев Александр Эдуардович</a:t>
            </a:r>
            <a:endParaRPr lang="ru-RU" sz="11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571755" y="2532518"/>
            <a:ext cx="259104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 smtClean="0"/>
              <a:t>Заместитель главы администрации </a:t>
            </a:r>
            <a:r>
              <a:rPr lang="ru-RU" sz="1100" dirty="0"/>
              <a:t>городского округа Лотошино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7265817" y="2638437"/>
            <a:ext cx="169061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 smtClean="0"/>
              <a:t>8(496-28)7-08-46</a:t>
            </a:r>
            <a:endParaRPr lang="ru-RU" sz="1100" dirty="0"/>
          </a:p>
        </p:txBody>
      </p:sp>
      <p:sp>
        <p:nvSpPr>
          <p:cNvPr id="13" name="Прямоугольник 12"/>
          <p:cNvSpPr/>
          <p:nvPr/>
        </p:nvSpPr>
        <p:spPr>
          <a:xfrm rot="10800000" flipV="1">
            <a:off x="1851023" y="3229632"/>
            <a:ext cx="214739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 smtClean="0"/>
              <a:t>Молярова Любовь </a:t>
            </a:r>
          </a:p>
          <a:p>
            <a:r>
              <a:rPr lang="ru-RU" sz="1100" dirty="0" smtClean="0"/>
              <a:t>Михайловна</a:t>
            </a:r>
            <a:endParaRPr lang="ru-RU" sz="11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4571755" y="3136223"/>
            <a:ext cx="2251076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 smtClean="0"/>
              <a:t>Начальник отдела по экономике и перспективному развитию ФЭУ</a:t>
            </a:r>
            <a:endParaRPr lang="ru-RU" sz="1100" dirty="0"/>
          </a:p>
        </p:txBody>
      </p:sp>
      <p:sp>
        <p:nvSpPr>
          <p:cNvPr id="15" name="Прямоугольник 14"/>
          <p:cNvSpPr/>
          <p:nvPr/>
        </p:nvSpPr>
        <p:spPr>
          <a:xfrm rot="10800000" flipV="1">
            <a:off x="7238753" y="3210275"/>
            <a:ext cx="135806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 smtClean="0"/>
              <a:t>8(496-28)7-19-65</a:t>
            </a:r>
            <a:endParaRPr lang="ru-RU" sz="1100" dirty="0"/>
          </a:p>
        </p:txBody>
      </p:sp>
      <p:sp>
        <p:nvSpPr>
          <p:cNvPr id="16" name="Прямоугольник 15"/>
          <p:cNvSpPr/>
          <p:nvPr/>
        </p:nvSpPr>
        <p:spPr>
          <a:xfrm rot="10800000" flipV="1">
            <a:off x="1851024" y="3991276"/>
            <a:ext cx="160492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 smtClean="0"/>
              <a:t>Барабанова Галина Юрьевна</a:t>
            </a:r>
            <a:endParaRPr lang="ru-RU" sz="1100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4571755" y="3909205"/>
            <a:ext cx="2289664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 smtClean="0"/>
              <a:t>Начальник отдела архитектуры и градостроительства, главный архитектор</a:t>
            </a:r>
            <a:endParaRPr lang="ru-RU" sz="1100" b="1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7238754" y="3908398"/>
            <a:ext cx="179094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 smtClean="0"/>
              <a:t>8(496-28)7-03-24</a:t>
            </a:r>
            <a:endParaRPr lang="ru-RU" sz="1100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1828800" y="4667251"/>
            <a:ext cx="201929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 smtClean="0"/>
              <a:t>Козловский Василий Яковлевич</a:t>
            </a:r>
            <a:endParaRPr lang="ru-RU" sz="1100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4571755" y="4682188"/>
            <a:ext cx="212432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 smtClean="0"/>
              <a:t>Председатель комитета </a:t>
            </a:r>
          </a:p>
          <a:p>
            <a:r>
              <a:rPr lang="ru-RU" sz="1100" dirty="0" smtClean="0"/>
              <a:t>по управлению имуществом</a:t>
            </a:r>
            <a:endParaRPr lang="ru-RU" sz="1100" b="1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7238755" y="4682188"/>
            <a:ext cx="155282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 smtClean="0"/>
              <a:t>8(496-28)7-03-56</a:t>
            </a:r>
            <a:endParaRPr lang="ru-RU" sz="11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35001" y="192088"/>
            <a:ext cx="10985500" cy="5905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География</a:t>
            </a:r>
            <a:endParaRPr lang="ru-RU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89000" y="1041401"/>
            <a:ext cx="4330700" cy="52451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/>
              <a:t>Карта </a:t>
            </a:r>
            <a:r>
              <a:rPr lang="ru-RU" sz="2400" b="1" dirty="0" err="1"/>
              <a:t>Мун.Обр</a:t>
            </a:r>
            <a:r>
              <a:rPr lang="ru-RU" sz="2400" b="1" dirty="0"/>
              <a:t>.</a:t>
            </a:r>
            <a:endParaRPr lang="en-US" sz="24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352550" y="1128713"/>
            <a:ext cx="3332163" cy="51117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tx1"/>
                </a:solidFill>
              </a:rPr>
              <a:t>Описание: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tx1"/>
                </a:solidFill>
              </a:rPr>
              <a:t>м.р.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tx1"/>
                </a:solidFill>
              </a:rPr>
              <a:t>расположен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343" name="Text Box 8"/>
          <p:cNvSpPr txBox="1">
            <a:spLocks noChangeArrowheads="1"/>
          </p:cNvSpPr>
          <p:nvPr/>
        </p:nvSpPr>
        <p:spPr bwMode="auto">
          <a:xfrm>
            <a:off x="5753100" y="963613"/>
            <a:ext cx="11303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/>
          </a:p>
        </p:txBody>
      </p:sp>
      <p:sp>
        <p:nvSpPr>
          <p:cNvPr id="14344" name="Text Box 11"/>
          <p:cNvSpPr txBox="1">
            <a:spLocks noChangeArrowheads="1"/>
          </p:cNvSpPr>
          <p:nvPr/>
        </p:nvSpPr>
        <p:spPr bwMode="auto">
          <a:xfrm>
            <a:off x="7165975" y="1266825"/>
            <a:ext cx="184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1600"/>
          </a:p>
        </p:txBody>
      </p:sp>
      <p:sp>
        <p:nvSpPr>
          <p:cNvPr id="14346" name="Text Box 14"/>
          <p:cNvSpPr txBox="1">
            <a:spLocks noChangeArrowheads="1"/>
          </p:cNvSpPr>
          <p:nvPr/>
        </p:nvSpPr>
        <p:spPr bwMode="auto">
          <a:xfrm>
            <a:off x="10099675" y="3084513"/>
            <a:ext cx="666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/>
          </a:p>
        </p:txBody>
      </p:sp>
      <p:sp>
        <p:nvSpPr>
          <p:cNvPr id="14347" name="Text Box 16"/>
          <p:cNvSpPr txBox="1">
            <a:spLocks noChangeArrowheads="1"/>
          </p:cNvSpPr>
          <p:nvPr/>
        </p:nvSpPr>
        <p:spPr bwMode="auto">
          <a:xfrm>
            <a:off x="6867525" y="14589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14351" name="Text Box 20"/>
          <p:cNvSpPr txBox="1">
            <a:spLocks noChangeArrowheads="1"/>
          </p:cNvSpPr>
          <p:nvPr/>
        </p:nvSpPr>
        <p:spPr bwMode="auto">
          <a:xfrm>
            <a:off x="6867525" y="2487613"/>
            <a:ext cx="8509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/>
              <a:t>  </a:t>
            </a:r>
            <a:endParaRPr lang="ru-RU" dirty="0"/>
          </a:p>
        </p:txBody>
      </p:sp>
      <p:sp>
        <p:nvSpPr>
          <p:cNvPr id="14353" name="Text Box 22"/>
          <p:cNvSpPr txBox="1">
            <a:spLocks noChangeArrowheads="1"/>
          </p:cNvSpPr>
          <p:nvPr/>
        </p:nvSpPr>
        <p:spPr bwMode="auto">
          <a:xfrm>
            <a:off x="9852025" y="24622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14357" name="Text Box 22"/>
          <p:cNvSpPr txBox="1">
            <a:spLocks noChangeArrowheads="1"/>
          </p:cNvSpPr>
          <p:nvPr/>
        </p:nvSpPr>
        <p:spPr bwMode="auto">
          <a:xfrm rot="-2388334">
            <a:off x="9178925" y="3656013"/>
            <a:ext cx="387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32" name="TextBox 31"/>
          <p:cNvSpPr txBox="1"/>
          <p:nvPr/>
        </p:nvSpPr>
        <p:spPr>
          <a:xfrm>
            <a:off x="5607535" y="952500"/>
            <a:ext cx="5623172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    </a:t>
            </a:r>
            <a:r>
              <a:rPr lang="ru-RU" sz="1400" dirty="0" smtClean="0"/>
              <a:t>Городской округ Лотошино расположен в </a:t>
            </a:r>
            <a:r>
              <a:rPr lang="ru-RU" sz="1400" dirty="0" err="1" smtClean="0"/>
              <a:t>Северо</a:t>
            </a:r>
            <a:r>
              <a:rPr lang="ru-RU" sz="1400" dirty="0" smtClean="0"/>
              <a:t> – западной части Подмосковья, граничит с Тверской областью, а</a:t>
            </a:r>
          </a:p>
          <a:p>
            <a:r>
              <a:rPr lang="ru-RU" sz="1400" dirty="0" smtClean="0"/>
              <a:t> так же с Волоколамским, Шаховским и Клинским округами Московской области.</a:t>
            </a:r>
          </a:p>
          <a:p>
            <a:r>
              <a:rPr lang="ru-RU" sz="1400" dirty="0" smtClean="0"/>
              <a:t>    В радиусе 20 км проживает 21,919 тыс. человек потенциальных потребителей продукции.</a:t>
            </a:r>
            <a:endParaRPr lang="ru-RU" sz="1400" dirty="0"/>
          </a:p>
        </p:txBody>
      </p:sp>
      <p:sp>
        <p:nvSpPr>
          <p:cNvPr id="36" name="Овал 35"/>
          <p:cNvSpPr/>
          <p:nvPr/>
        </p:nvSpPr>
        <p:spPr>
          <a:xfrm>
            <a:off x="7213600" y="3149600"/>
            <a:ext cx="1879600" cy="901700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</a:rPr>
              <a:t>Городской округ Лотошино</a:t>
            </a:r>
            <a:endParaRPr lang="ru-RU" sz="1200" b="1" dirty="0">
              <a:solidFill>
                <a:schemeClr val="tx1"/>
              </a:solidFill>
            </a:endParaRPr>
          </a:p>
        </p:txBody>
      </p:sp>
      <p:cxnSp>
        <p:nvCxnSpPr>
          <p:cNvPr id="38" name="Прямая со стрелкой 37"/>
          <p:cNvCxnSpPr>
            <a:stCxn id="36" idx="4"/>
          </p:cNvCxnSpPr>
          <p:nvPr/>
        </p:nvCxnSpPr>
        <p:spPr>
          <a:xfrm rot="5400000">
            <a:off x="6934200" y="3632200"/>
            <a:ext cx="800100" cy="16383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 стрелкой 40"/>
          <p:cNvCxnSpPr>
            <a:stCxn id="36" idx="4"/>
            <a:endCxn id="43" idx="0"/>
          </p:cNvCxnSpPr>
          <p:nvPr/>
        </p:nvCxnSpPr>
        <p:spPr>
          <a:xfrm rot="16200000" flipH="1">
            <a:off x="8636000" y="3568700"/>
            <a:ext cx="850900" cy="18161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Овал 41"/>
          <p:cNvSpPr/>
          <p:nvPr/>
        </p:nvSpPr>
        <p:spPr>
          <a:xfrm>
            <a:off x="5600700" y="4864100"/>
            <a:ext cx="1790700" cy="8255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Москва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43" name="Овал 42"/>
          <p:cNvSpPr/>
          <p:nvPr/>
        </p:nvSpPr>
        <p:spPr>
          <a:xfrm>
            <a:off x="9042400" y="4902200"/>
            <a:ext cx="1854200" cy="8001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Тверь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 rot="20003294">
            <a:off x="6664577" y="4210079"/>
            <a:ext cx="9144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140 км</a:t>
            </a:r>
            <a:endParaRPr lang="ru-RU" dirty="0"/>
          </a:p>
        </p:txBody>
      </p:sp>
      <p:sp>
        <p:nvSpPr>
          <p:cNvPr id="50" name="TextBox 49"/>
          <p:cNvSpPr txBox="1"/>
          <p:nvPr/>
        </p:nvSpPr>
        <p:spPr>
          <a:xfrm rot="1568066">
            <a:off x="8813757" y="4229820"/>
            <a:ext cx="1049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80 км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219" y="1017502"/>
            <a:ext cx="5396274" cy="53324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79500" y="863601"/>
            <a:ext cx="5549900" cy="29082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14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Площадь городского округа Лотошино   </a:t>
            </a:r>
            <a:r>
              <a:rPr lang="en-US" sz="1400" dirty="0">
                <a:solidFill>
                  <a:schemeClr val="tx1"/>
                </a:solidFill>
                <a:latin typeface="Arial" charset="0"/>
                <a:cs typeface="Arial" charset="0"/>
              </a:rPr>
              <a:t>97</a:t>
            </a:r>
            <a:r>
              <a:rPr lang="ru-RU" sz="1400" dirty="0">
                <a:solidFill>
                  <a:schemeClr val="tx1"/>
                </a:solidFill>
                <a:latin typeface="Arial" charset="0"/>
                <a:cs typeface="Arial" charset="0"/>
              </a:rPr>
              <a:t>,98 тыс. га.</a:t>
            </a:r>
          </a:p>
          <a:p>
            <a:pPr>
              <a:defRPr/>
            </a:pPr>
            <a:r>
              <a:rPr lang="ru-RU" sz="1400" dirty="0">
                <a:solidFill>
                  <a:schemeClr val="tx1"/>
                </a:solidFill>
                <a:latin typeface="Arial" charset="0"/>
                <a:cs typeface="Arial" charset="0"/>
              </a:rPr>
              <a:t>•Административный центр — р.п. Лотошино. </a:t>
            </a:r>
          </a:p>
          <a:p>
            <a:pPr>
              <a:defRPr/>
            </a:pPr>
            <a:r>
              <a:rPr lang="ru-RU" sz="14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•</a:t>
            </a:r>
            <a:r>
              <a:rPr lang="ru-RU" sz="1400" dirty="0">
                <a:solidFill>
                  <a:schemeClr val="tx1"/>
                </a:solidFill>
                <a:latin typeface="Arial" charset="0"/>
                <a:cs typeface="Arial" charset="0"/>
              </a:rPr>
              <a:t>Население – </a:t>
            </a:r>
            <a:r>
              <a:rPr lang="ru-RU" sz="14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21,919 </a:t>
            </a:r>
            <a:r>
              <a:rPr lang="ru-RU" sz="1400" dirty="0">
                <a:solidFill>
                  <a:schemeClr val="tx1"/>
                </a:solidFill>
                <a:latin typeface="Arial" charset="0"/>
                <a:cs typeface="Arial" charset="0"/>
              </a:rPr>
              <a:t>тыс.чел. (на </a:t>
            </a:r>
            <a:r>
              <a:rPr lang="ru-RU" sz="14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01.01.2023 </a:t>
            </a:r>
            <a:r>
              <a:rPr lang="ru-RU" sz="1400" dirty="0">
                <a:solidFill>
                  <a:schemeClr val="tx1"/>
                </a:solidFill>
                <a:latin typeface="Arial" charset="0"/>
                <a:cs typeface="Arial" charset="0"/>
              </a:rPr>
              <a:t>г.) </a:t>
            </a:r>
            <a:r>
              <a:rPr lang="ru-RU" sz="14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Городское население – 4,937 </a:t>
            </a:r>
            <a:r>
              <a:rPr lang="ru-RU" sz="1400" dirty="0">
                <a:solidFill>
                  <a:schemeClr val="tx1"/>
                </a:solidFill>
                <a:latin typeface="Arial" charset="0"/>
                <a:cs typeface="Arial" charset="0"/>
              </a:rPr>
              <a:t>тыс.чел. </a:t>
            </a:r>
            <a:r>
              <a:rPr lang="ru-RU" sz="14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Сельское население </a:t>
            </a:r>
            <a:r>
              <a:rPr lang="ru-RU" sz="1400" dirty="0">
                <a:solidFill>
                  <a:schemeClr val="tx1"/>
                </a:solidFill>
                <a:latin typeface="Arial" charset="0"/>
                <a:cs typeface="Arial" charset="0"/>
              </a:rPr>
              <a:t>– </a:t>
            </a:r>
            <a:r>
              <a:rPr lang="ru-RU" sz="14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15,732 </a:t>
            </a:r>
            <a:r>
              <a:rPr lang="ru-RU" sz="1400" dirty="0">
                <a:solidFill>
                  <a:schemeClr val="tx1"/>
                </a:solidFill>
                <a:latin typeface="Arial" charset="0"/>
                <a:cs typeface="Arial" charset="0"/>
              </a:rPr>
              <a:t>тыс.чел. </a:t>
            </a:r>
          </a:p>
          <a:p>
            <a:pPr>
              <a:defRPr/>
            </a:pPr>
            <a:r>
              <a:rPr lang="ru-RU" sz="1400" dirty="0">
                <a:solidFill>
                  <a:schemeClr val="tx1"/>
                </a:solidFill>
                <a:latin typeface="Arial" charset="0"/>
                <a:cs typeface="Arial" charset="0"/>
              </a:rPr>
              <a:t>•Трудоспособное население – </a:t>
            </a:r>
            <a:r>
              <a:rPr lang="ru-RU" sz="14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11,878 </a:t>
            </a:r>
            <a:r>
              <a:rPr lang="ru-RU" sz="1400" dirty="0">
                <a:solidFill>
                  <a:schemeClr val="tx1"/>
                </a:solidFill>
                <a:latin typeface="Arial" charset="0"/>
                <a:cs typeface="Arial" charset="0"/>
              </a:rPr>
              <a:t>тыс.чел. В экономике </a:t>
            </a:r>
            <a:r>
              <a:rPr lang="ru-RU" sz="14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округа </a:t>
            </a:r>
            <a:r>
              <a:rPr lang="ru-RU" sz="1400" dirty="0">
                <a:solidFill>
                  <a:schemeClr val="tx1"/>
                </a:solidFill>
                <a:latin typeface="Arial" charset="0"/>
                <a:cs typeface="Arial" charset="0"/>
              </a:rPr>
              <a:t>занято – </a:t>
            </a:r>
            <a:r>
              <a:rPr lang="ru-RU" sz="14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3,898 </a:t>
            </a:r>
            <a:r>
              <a:rPr lang="ru-RU" sz="1400" dirty="0">
                <a:solidFill>
                  <a:schemeClr val="tx1"/>
                </a:solidFill>
                <a:latin typeface="Arial" charset="0"/>
                <a:cs typeface="Arial" charset="0"/>
              </a:rPr>
              <a:t>тыс.чел. </a:t>
            </a:r>
            <a:r>
              <a:rPr lang="ru-RU" sz="1400" u="sng" dirty="0">
                <a:solidFill>
                  <a:schemeClr val="tx1"/>
                </a:solidFill>
                <a:latin typeface="Arial" charset="0"/>
                <a:cs typeface="Arial" charset="0"/>
              </a:rPr>
              <a:t>Вследствие маятниковой миграции имеется кадровый резерв квалифицированной рабочей силы порядка – </a:t>
            </a:r>
            <a:r>
              <a:rPr lang="ru-RU" sz="1400" u="sng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3000 </a:t>
            </a:r>
            <a:r>
              <a:rPr lang="ru-RU" sz="1400" u="sng" dirty="0">
                <a:solidFill>
                  <a:schemeClr val="tx1"/>
                </a:solidFill>
                <a:latin typeface="Arial" charset="0"/>
                <a:cs typeface="Arial" charset="0"/>
              </a:rPr>
              <a:t>тыс.чел.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79500" y="4057650"/>
            <a:ext cx="5549900" cy="23717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Среднемесячная заработная плата </a:t>
            </a:r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 руб</a:t>
            </a:r>
            <a:r>
              <a:rPr lang="ru-RU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.) </a:t>
            </a:r>
          </a:p>
          <a:p>
            <a:pPr marL="174625" algn="just" defTabSz="98742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</a:t>
            </a:r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промышленность -35794,0</a:t>
            </a:r>
            <a:endParaRPr lang="ru-RU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4625" algn="just" defTabSz="98742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•сельское хозяйство, рыбоводство   -68765,0</a:t>
            </a:r>
          </a:p>
          <a:p>
            <a:pPr marL="174625" algn="just" defTabSz="98742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•торговля – 47725,0</a:t>
            </a:r>
            <a:endParaRPr lang="ru-RU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4625" algn="just" defTabSz="98742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</a:t>
            </a:r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образование – 48453,0</a:t>
            </a:r>
          </a:p>
          <a:p>
            <a:pPr marL="174625" algn="just" defTabSz="98742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•здравоохранение – 47847,0</a:t>
            </a:r>
          </a:p>
          <a:p>
            <a:pPr marL="174625" algn="just" defTabSz="98742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</a:t>
            </a: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культура и </a:t>
            </a:r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спорт – 46709,0</a:t>
            </a:r>
          </a:p>
          <a:p>
            <a:pPr marL="174625" algn="just" defTabSz="98742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•ЖКХ </a:t>
            </a: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31813,0</a:t>
            </a:r>
            <a:endParaRPr lang="ru-RU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4625" algn="just" defTabSz="987425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6075" indent="-171450" algn="just" defTabSz="987425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u-RU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807200" y="2200275"/>
            <a:ext cx="4406900" cy="16668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ru-RU" sz="1400" b="1" dirty="0">
                <a:solidFill>
                  <a:schemeClr val="tx1"/>
                </a:solidFill>
                <a:latin typeface="Arial" charset="0"/>
                <a:cs typeface="Arial" charset="0"/>
              </a:rPr>
              <a:t>Кадастровая стоимость земельных участков для размещения </a:t>
            </a:r>
            <a:endParaRPr lang="ru-RU" sz="1400" dirty="0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r>
              <a:rPr lang="ru-RU" sz="1400" dirty="0">
                <a:solidFill>
                  <a:schemeClr val="tx1"/>
                </a:solidFill>
                <a:latin typeface="Arial" charset="0"/>
                <a:cs typeface="Arial" charset="0"/>
              </a:rPr>
              <a:t>• домов ИЖС: от </a:t>
            </a:r>
            <a:r>
              <a:rPr lang="ru-RU" sz="14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205 </a:t>
            </a:r>
            <a:r>
              <a:rPr lang="ru-RU" sz="1400" dirty="0">
                <a:solidFill>
                  <a:schemeClr val="tx1"/>
                </a:solidFill>
                <a:latin typeface="Arial" charset="0"/>
                <a:cs typeface="Arial" charset="0"/>
              </a:rPr>
              <a:t>до </a:t>
            </a:r>
            <a:r>
              <a:rPr lang="ru-RU" sz="14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701 </a:t>
            </a:r>
            <a:r>
              <a:rPr lang="ru-RU" sz="1400" dirty="0">
                <a:solidFill>
                  <a:schemeClr val="tx1"/>
                </a:solidFill>
                <a:latin typeface="Arial" charset="0"/>
                <a:cs typeface="Arial" charset="0"/>
              </a:rPr>
              <a:t>руб. за кв.м. </a:t>
            </a:r>
          </a:p>
          <a:p>
            <a:r>
              <a:rPr lang="ru-RU" sz="1400" dirty="0">
                <a:solidFill>
                  <a:schemeClr val="tx1"/>
                </a:solidFill>
                <a:latin typeface="Arial" charset="0"/>
                <a:cs typeface="Arial" charset="0"/>
              </a:rPr>
              <a:t>• дачных и садоводческих объединений: от </a:t>
            </a:r>
            <a:r>
              <a:rPr lang="ru-RU" sz="14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237 </a:t>
            </a:r>
            <a:r>
              <a:rPr lang="ru-RU" sz="1400" dirty="0">
                <a:solidFill>
                  <a:schemeClr val="tx1"/>
                </a:solidFill>
                <a:latin typeface="Arial" charset="0"/>
                <a:cs typeface="Arial" charset="0"/>
              </a:rPr>
              <a:t>до </a:t>
            </a:r>
            <a:r>
              <a:rPr lang="ru-RU" sz="14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549 </a:t>
            </a:r>
            <a:r>
              <a:rPr lang="ru-RU" sz="1400" dirty="0">
                <a:solidFill>
                  <a:schemeClr val="tx1"/>
                </a:solidFill>
                <a:latin typeface="Arial" charset="0"/>
                <a:cs typeface="Arial" charset="0"/>
              </a:rPr>
              <a:t>руб. за кв.м. </a:t>
            </a:r>
          </a:p>
          <a:p>
            <a:r>
              <a:rPr lang="ru-RU" sz="1400" dirty="0">
                <a:solidFill>
                  <a:schemeClr val="tx1"/>
                </a:solidFill>
                <a:latin typeface="Arial" charset="0"/>
                <a:cs typeface="Arial" charset="0"/>
              </a:rPr>
              <a:t>• объектов торговли: от </a:t>
            </a:r>
            <a:r>
              <a:rPr lang="ru-RU" sz="14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836 </a:t>
            </a:r>
            <a:r>
              <a:rPr lang="ru-RU" sz="1400" dirty="0">
                <a:solidFill>
                  <a:schemeClr val="tx1"/>
                </a:solidFill>
                <a:latin typeface="Arial" charset="0"/>
                <a:cs typeface="Arial" charset="0"/>
              </a:rPr>
              <a:t>до </a:t>
            </a:r>
            <a:r>
              <a:rPr lang="ru-RU" sz="14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1593 </a:t>
            </a:r>
            <a:r>
              <a:rPr lang="ru-RU" sz="1400" dirty="0">
                <a:solidFill>
                  <a:schemeClr val="tx1"/>
                </a:solidFill>
                <a:latin typeface="Arial" charset="0"/>
                <a:cs typeface="Arial" charset="0"/>
              </a:rPr>
              <a:t>руб. за кв.м. </a:t>
            </a:r>
          </a:p>
          <a:p>
            <a:r>
              <a:rPr lang="ru-RU" sz="1400" dirty="0">
                <a:solidFill>
                  <a:schemeClr val="tx1"/>
                </a:solidFill>
                <a:latin typeface="Arial" charset="0"/>
                <a:cs typeface="Arial" charset="0"/>
              </a:rPr>
              <a:t>• промышленности: от </a:t>
            </a:r>
            <a:r>
              <a:rPr lang="ru-RU" sz="14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200 </a:t>
            </a:r>
            <a:r>
              <a:rPr lang="ru-RU" sz="1400" dirty="0">
                <a:solidFill>
                  <a:schemeClr val="tx1"/>
                </a:solidFill>
                <a:latin typeface="Arial" charset="0"/>
                <a:cs typeface="Arial" charset="0"/>
              </a:rPr>
              <a:t>до </a:t>
            </a:r>
            <a:r>
              <a:rPr lang="ru-RU" sz="14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299 </a:t>
            </a:r>
            <a:r>
              <a:rPr lang="ru-RU" sz="1400" dirty="0">
                <a:solidFill>
                  <a:schemeClr val="tx1"/>
                </a:solidFill>
                <a:latin typeface="Arial" charset="0"/>
                <a:cs typeface="Arial" charset="0"/>
              </a:rPr>
              <a:t>руб. за кв.м.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756400" y="862221"/>
            <a:ext cx="4457700" cy="104279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Полезные ископаемые</a:t>
            </a:r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104900" y="192088"/>
            <a:ext cx="10134600" cy="5905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Демография и ресурсы</a:t>
            </a:r>
            <a:endParaRPr lang="ru-RU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807200" y="4057650"/>
            <a:ext cx="4419600" cy="23717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1400" b="1" dirty="0">
                <a:solidFill>
                  <a:schemeClr val="tx1"/>
                </a:solidFill>
                <a:latin typeface="Arial" charset="0"/>
                <a:cs typeface="Arial" charset="0"/>
              </a:rPr>
              <a:t>Стоимость: </a:t>
            </a:r>
            <a:endParaRPr lang="ru-RU" sz="1400" b="1" dirty="0" smtClean="0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pPr>
              <a:defRPr/>
            </a:pPr>
            <a:endParaRPr lang="ru-RU" sz="1400" dirty="0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ru-RU" sz="1400" dirty="0">
                <a:solidFill>
                  <a:schemeClr val="tx1"/>
                </a:solidFill>
                <a:latin typeface="Arial" charset="0"/>
                <a:cs typeface="Arial" charset="0"/>
              </a:rPr>
              <a:t>•</a:t>
            </a:r>
            <a:r>
              <a:rPr lang="ru-RU" sz="14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Электроэнергии:  4,71 –  6,73 </a:t>
            </a:r>
            <a:r>
              <a:rPr lang="ru-RU" sz="1400" dirty="0">
                <a:solidFill>
                  <a:schemeClr val="tx1"/>
                </a:solidFill>
                <a:latin typeface="Arial" charset="0"/>
                <a:cs typeface="Arial" charset="0"/>
              </a:rPr>
              <a:t>руб. за 1 </a:t>
            </a:r>
            <a:r>
              <a:rPr lang="ru-RU" sz="1400" dirty="0" err="1">
                <a:solidFill>
                  <a:schemeClr val="tx1"/>
                </a:solidFill>
                <a:latin typeface="Arial" charset="0"/>
                <a:cs typeface="Arial" charset="0"/>
              </a:rPr>
              <a:t>Квт</a:t>
            </a:r>
            <a:r>
              <a:rPr lang="ru-RU" sz="1400" dirty="0">
                <a:solidFill>
                  <a:schemeClr val="tx1"/>
                </a:solidFill>
                <a:latin typeface="Arial" charset="0"/>
                <a:cs typeface="Arial" charset="0"/>
              </a:rPr>
              <a:t>*час </a:t>
            </a:r>
          </a:p>
          <a:p>
            <a:pPr>
              <a:defRPr/>
            </a:pPr>
            <a:r>
              <a:rPr lang="ru-RU" sz="1400" dirty="0">
                <a:solidFill>
                  <a:schemeClr val="tx1"/>
                </a:solidFill>
                <a:latin typeface="Arial" charset="0"/>
                <a:cs typeface="Arial" charset="0"/>
              </a:rPr>
              <a:t>• Газоснабжения: </a:t>
            </a:r>
            <a:r>
              <a:rPr lang="ru-RU" sz="14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6,88-7,85 руб</a:t>
            </a:r>
            <a:r>
              <a:rPr lang="ru-RU" sz="1400" dirty="0">
                <a:solidFill>
                  <a:schemeClr val="tx1"/>
                </a:solidFill>
                <a:latin typeface="Arial" charset="0"/>
                <a:cs typeface="Arial" charset="0"/>
              </a:rPr>
              <a:t>. за </a:t>
            </a:r>
            <a:r>
              <a:rPr lang="ru-RU" sz="14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1 </a:t>
            </a:r>
            <a:r>
              <a:rPr lang="ru-RU" sz="1400" dirty="0" err="1" smtClean="0">
                <a:solidFill>
                  <a:schemeClr val="tx1"/>
                </a:solidFill>
                <a:latin typeface="Arial" charset="0"/>
                <a:cs typeface="Arial" charset="0"/>
              </a:rPr>
              <a:t>куб.м</a:t>
            </a:r>
            <a:r>
              <a:rPr lang="ru-RU" sz="1400" dirty="0">
                <a:solidFill>
                  <a:schemeClr val="tx1"/>
                </a:solidFill>
                <a:latin typeface="Arial" charset="0"/>
                <a:cs typeface="Arial" charset="0"/>
              </a:rPr>
              <a:t>. </a:t>
            </a:r>
          </a:p>
          <a:p>
            <a:pPr>
              <a:defRPr/>
            </a:pPr>
            <a:r>
              <a:rPr lang="ru-RU" sz="1400" dirty="0">
                <a:solidFill>
                  <a:schemeClr val="tx1"/>
                </a:solidFill>
                <a:latin typeface="Arial" charset="0"/>
                <a:cs typeface="Arial" charset="0"/>
              </a:rPr>
              <a:t>• Водоснабжения: </a:t>
            </a:r>
            <a:r>
              <a:rPr lang="ru-RU" sz="14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33,05 </a:t>
            </a:r>
            <a:r>
              <a:rPr lang="ru-RU" sz="1400" dirty="0">
                <a:solidFill>
                  <a:schemeClr val="tx1"/>
                </a:solidFill>
                <a:latin typeface="Arial" charset="0"/>
                <a:cs typeface="Arial" charset="0"/>
              </a:rPr>
              <a:t>руб. за 1 </a:t>
            </a:r>
            <a:r>
              <a:rPr lang="ru-RU" sz="1400" dirty="0" err="1" smtClean="0">
                <a:solidFill>
                  <a:schemeClr val="tx1"/>
                </a:solidFill>
                <a:latin typeface="Arial" charset="0"/>
                <a:cs typeface="Arial" charset="0"/>
              </a:rPr>
              <a:t>куб.м</a:t>
            </a:r>
            <a:r>
              <a:rPr lang="ru-RU" sz="14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 </a:t>
            </a:r>
            <a:endParaRPr lang="ru-RU" sz="1400" dirty="0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ru-RU" sz="1400" dirty="0">
                <a:solidFill>
                  <a:schemeClr val="tx1"/>
                </a:solidFill>
                <a:latin typeface="Arial" charset="0"/>
                <a:cs typeface="Arial" charset="0"/>
              </a:rPr>
              <a:t>• Водоотведения: </a:t>
            </a:r>
            <a:r>
              <a:rPr lang="ru-RU" sz="14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60,50 </a:t>
            </a:r>
            <a:r>
              <a:rPr lang="ru-RU" sz="1400" dirty="0">
                <a:solidFill>
                  <a:schemeClr val="tx1"/>
                </a:solidFill>
                <a:latin typeface="Arial" charset="0"/>
                <a:cs typeface="Arial" charset="0"/>
              </a:rPr>
              <a:t>руб. за 1 </a:t>
            </a:r>
            <a:r>
              <a:rPr lang="ru-RU" sz="1400" dirty="0" err="1" smtClean="0">
                <a:solidFill>
                  <a:schemeClr val="tx1"/>
                </a:solidFill>
                <a:latin typeface="Arial" charset="0"/>
                <a:cs typeface="Arial" charset="0"/>
              </a:rPr>
              <a:t>куб.м</a:t>
            </a:r>
            <a:r>
              <a:rPr lang="ru-RU" sz="14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 </a:t>
            </a:r>
            <a:endParaRPr lang="ru-RU" sz="1400" dirty="0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ru-RU" sz="1400" dirty="0">
                <a:solidFill>
                  <a:schemeClr val="tx1"/>
                </a:solidFill>
                <a:latin typeface="Arial" charset="0"/>
                <a:cs typeface="Arial" charset="0"/>
              </a:rPr>
              <a:t>• Теплоснабжения: </a:t>
            </a:r>
            <a:r>
              <a:rPr lang="ru-RU" sz="14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2867,90 </a:t>
            </a:r>
            <a:r>
              <a:rPr lang="ru-RU" sz="1400" dirty="0">
                <a:solidFill>
                  <a:schemeClr val="tx1"/>
                </a:solidFill>
                <a:latin typeface="Arial" charset="0"/>
                <a:cs typeface="Arial" charset="0"/>
              </a:rPr>
              <a:t>руб./</a:t>
            </a:r>
            <a:r>
              <a:rPr lang="ru-RU" sz="1400" dirty="0" err="1" smtClean="0">
                <a:solidFill>
                  <a:schemeClr val="tx1"/>
                </a:solidFill>
                <a:latin typeface="Arial" charset="0"/>
                <a:cs typeface="Arial" charset="0"/>
              </a:rPr>
              <a:t>гкал</a:t>
            </a:r>
            <a:r>
              <a:rPr lang="ru-RU" sz="14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 </a:t>
            </a:r>
            <a:endParaRPr lang="ru-RU" sz="1400" dirty="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15374" name="Text Box 18"/>
          <p:cNvSpPr txBox="1">
            <a:spLocks noChangeArrowheads="1"/>
          </p:cNvSpPr>
          <p:nvPr/>
        </p:nvSpPr>
        <p:spPr bwMode="auto">
          <a:xfrm rot="10800000" flipV="1">
            <a:off x="8966200" y="1241244"/>
            <a:ext cx="11303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400" dirty="0"/>
              <a:t>торф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406769" y="192088"/>
            <a:ext cx="9648093" cy="5905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Транспортное сообщение</a:t>
            </a:r>
            <a:endParaRPr lang="ru-RU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386" name="Picture 2" descr="E:\Р\Инвестпаспорт\Транспортное сообщение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70186" y="1312986"/>
            <a:ext cx="5879243" cy="3516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30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48148566"/>
              </p:ext>
            </p:extLst>
          </p:nvPr>
        </p:nvGraphicFramePr>
        <p:xfrm>
          <a:off x="1250950" y="896938"/>
          <a:ext cx="9739313" cy="6227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8" name="Документ" r:id="rId4" imgW="9592910" imgH="6127678" progId="Word.Document.12">
                  <p:embed/>
                </p:oleObj>
              </mc:Choice>
              <mc:Fallback>
                <p:oleObj name="Документ" r:id="rId4" imgW="9592910" imgH="6127678" progId="Word.Document.12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0950" y="896938"/>
                        <a:ext cx="9739313" cy="6227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95753" y="192088"/>
            <a:ext cx="9800493" cy="5905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Образование и квалифицированные кадры</a:t>
            </a:r>
            <a:endParaRPr lang="ru-RU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207477" y="863600"/>
            <a:ext cx="4009048" cy="183991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1400" b="1" u="sng" dirty="0">
                <a:solidFill>
                  <a:schemeClr val="tx1"/>
                </a:solidFill>
                <a:latin typeface="Arial" charset="0"/>
                <a:cs typeface="Arial" charset="0"/>
              </a:rPr>
              <a:t>Система образования:</a:t>
            </a:r>
            <a:r>
              <a:rPr lang="ru-RU" sz="1400" b="1" dirty="0">
                <a:solidFill>
                  <a:schemeClr val="tx1"/>
                </a:solidFill>
                <a:latin typeface="Arial" charset="0"/>
                <a:cs typeface="Arial" charset="0"/>
              </a:rPr>
              <a:t> </a:t>
            </a:r>
            <a:endParaRPr lang="ru-RU" sz="1400" b="1" dirty="0" smtClean="0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ru-RU" sz="14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• </a:t>
            </a:r>
            <a:r>
              <a:rPr lang="ru-RU" sz="1400" dirty="0">
                <a:solidFill>
                  <a:schemeClr val="tx1"/>
                </a:solidFill>
                <a:latin typeface="Arial" charset="0"/>
                <a:cs typeface="Arial" charset="0"/>
              </a:rPr>
              <a:t>Колледжей - </a:t>
            </a:r>
            <a:r>
              <a:rPr lang="ru-RU" sz="14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1</a:t>
            </a:r>
            <a:endParaRPr lang="ru-RU" sz="1400" dirty="0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ru-RU" sz="1400" dirty="0">
                <a:solidFill>
                  <a:schemeClr val="tx1"/>
                </a:solidFill>
                <a:latin typeface="Arial" charset="0"/>
                <a:cs typeface="Arial" charset="0"/>
              </a:rPr>
              <a:t>• Училищ – 0</a:t>
            </a:r>
          </a:p>
          <a:p>
            <a:pPr>
              <a:defRPr/>
            </a:pPr>
            <a:r>
              <a:rPr lang="ru-RU" sz="1400" dirty="0">
                <a:solidFill>
                  <a:schemeClr val="tx1"/>
                </a:solidFill>
                <a:latin typeface="Arial" charset="0"/>
                <a:cs typeface="Arial" charset="0"/>
              </a:rPr>
              <a:t>• Техникумов – 0</a:t>
            </a:r>
          </a:p>
          <a:p>
            <a:pPr>
              <a:defRPr/>
            </a:pPr>
            <a:r>
              <a:rPr lang="ru-RU" sz="1400" dirty="0">
                <a:solidFill>
                  <a:schemeClr val="tx1"/>
                </a:solidFill>
                <a:latin typeface="Arial" charset="0"/>
                <a:cs typeface="Arial" charset="0"/>
              </a:rPr>
              <a:t>• </a:t>
            </a:r>
            <a:r>
              <a:rPr lang="ru-RU" sz="14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ВУЗ </a:t>
            </a:r>
            <a:r>
              <a:rPr lang="ru-RU" sz="1400" dirty="0">
                <a:solidFill>
                  <a:schemeClr val="tx1"/>
                </a:solidFill>
                <a:latin typeface="Arial" charset="0"/>
                <a:cs typeface="Arial" charset="0"/>
              </a:rPr>
              <a:t>- 0</a:t>
            </a:r>
          </a:p>
          <a:p>
            <a:pPr>
              <a:defRPr/>
            </a:pPr>
            <a:endParaRPr lang="ru-RU" sz="1400" dirty="0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ru-RU" sz="1400" dirty="0">
                <a:solidFill>
                  <a:schemeClr val="tx1"/>
                </a:solidFill>
                <a:latin typeface="Arial" charset="0"/>
                <a:cs typeface="Arial" charset="0"/>
              </a:rPr>
              <a:t>Численность обучающихся: </a:t>
            </a:r>
            <a:r>
              <a:rPr lang="ru-RU" sz="14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97 </a:t>
            </a:r>
            <a:r>
              <a:rPr lang="ru-RU" sz="1400" dirty="0">
                <a:solidFill>
                  <a:schemeClr val="tx1"/>
                </a:solidFill>
                <a:latin typeface="Arial" charset="0"/>
                <a:cs typeface="Arial" charset="0"/>
              </a:rPr>
              <a:t>чел. (</a:t>
            </a:r>
            <a:r>
              <a:rPr lang="ru-RU" sz="14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2023 г</a:t>
            </a:r>
            <a:r>
              <a:rPr lang="ru-RU" sz="1400" dirty="0">
                <a:solidFill>
                  <a:schemeClr val="tx1"/>
                </a:solidFill>
                <a:latin typeface="Arial" charset="0"/>
                <a:cs typeface="Arial" charset="0"/>
              </a:rPr>
              <a:t>.)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468044" y="862903"/>
            <a:ext cx="5528202" cy="11300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Направления подготовки</a:t>
            </a:r>
            <a:r>
              <a:rPr lang="ru-RU" sz="1400" b="1" u="sng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юридическое – 88 чел</a:t>
            </a: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689225" lvl="5">
              <a:defRPr/>
            </a:pPr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информационные технологии – 8 чел</a:t>
            </a: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689225" lvl="5">
              <a:defRPr/>
            </a:pP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экономика и бухгалтерский   </a:t>
            </a:r>
          </a:p>
          <a:p>
            <a:pPr marL="2689225" lvl="5">
              <a:defRPr/>
            </a:pP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учет – 1 чел.</a:t>
            </a:r>
            <a:endParaRPr lang="ru-RU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207477" y="2990850"/>
            <a:ext cx="5663222" cy="26543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ru-RU" sz="1400" b="1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Основная трудовая специализация жителей </a:t>
            </a:r>
            <a:r>
              <a:rPr lang="ru-RU" sz="1400" b="1" u="sng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округа: </a:t>
            </a:r>
            <a:endParaRPr lang="en-US" sz="1400" b="1" u="sng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400" b="1" dirty="0">
              <a:solidFill>
                <a:schemeClr val="tx1"/>
              </a:solidFill>
              <a:latin typeface="Times New Roman" pitchFamily="18" charset="0"/>
              <a:cs typeface="Arial" charset="0"/>
            </a:endParaRPr>
          </a:p>
          <a:p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Arial" charset="0"/>
              </a:rPr>
              <a:t>• </a:t>
            </a:r>
            <a:r>
              <a:rPr lang="ru-RU" sz="1400" dirty="0">
                <a:solidFill>
                  <a:schemeClr val="tx1"/>
                </a:solidFill>
                <a:latin typeface="Arial" charset="0"/>
              </a:rPr>
              <a:t>Основными сферами занятости проживающих </a:t>
            </a:r>
            <a:r>
              <a:rPr lang="ru-RU" sz="1400" dirty="0" smtClean="0">
                <a:solidFill>
                  <a:schemeClr val="tx1"/>
                </a:solidFill>
                <a:latin typeface="Arial" charset="0"/>
              </a:rPr>
              <a:t>являются:     </a:t>
            </a:r>
          </a:p>
          <a:p>
            <a:r>
              <a:rPr lang="ru-RU" sz="1400" dirty="0">
                <a:solidFill>
                  <a:schemeClr val="tx1"/>
                </a:solidFill>
                <a:latin typeface="Arial" charset="0"/>
              </a:rPr>
              <a:t> -</a:t>
            </a:r>
            <a:r>
              <a:rPr lang="ru-RU" sz="1400" dirty="0" smtClean="0">
                <a:solidFill>
                  <a:schemeClr val="tx1"/>
                </a:solidFill>
                <a:latin typeface="Arial" charset="0"/>
              </a:rPr>
              <a:t>бюджетная сфера (здравоохранение, образование, культура и спорт);</a:t>
            </a:r>
          </a:p>
          <a:p>
            <a:r>
              <a:rPr lang="ru-RU" sz="1400" dirty="0" smtClean="0">
                <a:solidFill>
                  <a:schemeClr val="tx1"/>
                </a:solidFill>
                <a:latin typeface="Arial" charset="0"/>
              </a:rPr>
              <a:t> -сельское хозяйство и рыбоводство; </a:t>
            </a:r>
          </a:p>
          <a:p>
            <a:r>
              <a:rPr lang="ru-RU" sz="14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ru-RU" sz="1400" dirty="0" smtClean="0">
                <a:solidFill>
                  <a:schemeClr val="tx1"/>
                </a:solidFill>
                <a:latin typeface="Arial" charset="0"/>
              </a:rPr>
              <a:t>-подразделения </a:t>
            </a:r>
            <a:r>
              <a:rPr lang="ru-RU" sz="1400" dirty="0">
                <a:solidFill>
                  <a:schemeClr val="tx1"/>
                </a:solidFill>
                <a:latin typeface="Arial" charset="0"/>
              </a:rPr>
              <a:t>федеральных и областных структур, действующих на территории </a:t>
            </a:r>
            <a:r>
              <a:rPr lang="ru-RU" sz="1400" dirty="0" smtClean="0">
                <a:solidFill>
                  <a:schemeClr val="tx1"/>
                </a:solidFill>
                <a:latin typeface="Arial" charset="0"/>
              </a:rPr>
              <a:t>округа </a:t>
            </a:r>
            <a:r>
              <a:rPr lang="ru-RU" sz="1400" dirty="0">
                <a:solidFill>
                  <a:schemeClr val="tx1"/>
                </a:solidFill>
                <a:latin typeface="Arial" charset="0"/>
              </a:rPr>
              <a:t>(структуры МВД, </a:t>
            </a:r>
            <a:r>
              <a:rPr lang="ru-RU" sz="1400" dirty="0" smtClean="0">
                <a:solidFill>
                  <a:schemeClr val="tx1"/>
                </a:solidFill>
                <a:latin typeface="Arial" charset="0"/>
              </a:rPr>
              <a:t>соцобеспечения</a:t>
            </a:r>
            <a:r>
              <a:rPr lang="ru-RU" sz="1400" dirty="0">
                <a:solidFill>
                  <a:schemeClr val="tx1"/>
                </a:solidFill>
                <a:latin typeface="Arial" charset="0"/>
              </a:rPr>
              <a:t>, узел </a:t>
            </a:r>
            <a:r>
              <a:rPr lang="ru-RU" sz="1400" dirty="0" smtClean="0">
                <a:solidFill>
                  <a:schemeClr val="tx1"/>
                </a:solidFill>
                <a:latin typeface="Arial" charset="0"/>
              </a:rPr>
              <a:t>связи);</a:t>
            </a:r>
          </a:p>
          <a:p>
            <a:r>
              <a:rPr lang="ru-RU" sz="1400" dirty="0">
                <a:solidFill>
                  <a:schemeClr val="tx1"/>
                </a:solidFill>
                <a:latin typeface="Arial" charset="0"/>
              </a:rPr>
              <a:t>-</a:t>
            </a:r>
            <a:r>
              <a:rPr lang="ru-RU" sz="1400" dirty="0" smtClean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ru-RU" sz="1400" dirty="0">
                <a:solidFill>
                  <a:schemeClr val="tx1"/>
                </a:solidFill>
                <a:latin typeface="Arial" charset="0"/>
              </a:rPr>
              <a:t>частный бизнес.</a:t>
            </a:r>
            <a:endParaRPr lang="ru-RU" sz="1600" dirty="0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endParaRPr lang="ru-RU" sz="1600" dirty="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pic>
        <p:nvPicPr>
          <p:cNvPr id="10241" name="Picture 1" descr="C:\Users\trishenko\Desktop\povyishenie-kvalifikatsi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28716" y="2349011"/>
            <a:ext cx="3954048" cy="359458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83323" y="192088"/>
            <a:ext cx="9378462" cy="5905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Крупные предприятия</a:t>
            </a:r>
            <a:endParaRPr lang="ru-RU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383323" y="1056791"/>
            <a:ext cx="9378462" cy="56110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4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436" name="Text Box 5"/>
          <p:cNvSpPr txBox="1">
            <a:spLocks noChangeArrowheads="1"/>
          </p:cNvSpPr>
          <p:nvPr/>
        </p:nvSpPr>
        <p:spPr bwMode="auto">
          <a:xfrm>
            <a:off x="1643063" y="1505433"/>
            <a:ext cx="3620599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b="1" dirty="0" smtClean="0"/>
              <a:t>1</a:t>
            </a:r>
            <a:r>
              <a:rPr lang="ru-RU" sz="1600" b="1" dirty="0" smtClean="0"/>
              <a:t>.</a:t>
            </a:r>
            <a:r>
              <a:rPr lang="en-US" sz="1600" b="1" dirty="0" smtClean="0"/>
              <a:t>  </a:t>
            </a:r>
            <a:r>
              <a:rPr lang="ru-RU" sz="1600" b="1" dirty="0" smtClean="0"/>
              <a:t>МП </a:t>
            </a:r>
            <a:r>
              <a:rPr lang="ru-RU" sz="1600" b="1" dirty="0"/>
              <a:t>«Лотошинское ЖКХ»</a:t>
            </a:r>
          </a:p>
          <a:p>
            <a:r>
              <a:rPr lang="ru-RU" sz="1600" i="1" u="sng" dirty="0" smtClean="0"/>
              <a:t>*Объем </a:t>
            </a:r>
            <a:r>
              <a:rPr lang="ru-RU" sz="1600" i="1" u="sng" dirty="0"/>
              <a:t>инвестиций</a:t>
            </a:r>
            <a:r>
              <a:rPr lang="ru-RU" sz="1600" dirty="0"/>
              <a:t> – </a:t>
            </a:r>
            <a:r>
              <a:rPr lang="ru-RU" sz="1600" dirty="0" smtClean="0"/>
              <a:t>0,5 млн.руб.</a:t>
            </a:r>
            <a:endParaRPr lang="ru-RU" sz="1600" dirty="0"/>
          </a:p>
          <a:p>
            <a:r>
              <a:rPr lang="ru-RU" sz="1600" i="1" u="sng" dirty="0" smtClean="0"/>
              <a:t>*Сфера деятельности</a:t>
            </a:r>
            <a:r>
              <a:rPr lang="ru-RU" sz="1600" i="1" u="sng" dirty="0"/>
              <a:t>:</a:t>
            </a:r>
            <a:endParaRPr lang="ru-RU" sz="1600" dirty="0" smtClean="0"/>
          </a:p>
          <a:p>
            <a:r>
              <a:rPr lang="ru-RU" sz="1600" dirty="0" smtClean="0"/>
              <a:t> предоставление коммунальных услуг</a:t>
            </a:r>
          </a:p>
          <a:p>
            <a:r>
              <a:rPr lang="ru-RU" sz="1600" dirty="0" smtClean="0"/>
              <a:t>*</a:t>
            </a:r>
            <a:r>
              <a:rPr lang="ru-RU" sz="1600" i="1" u="sng" dirty="0"/>
              <a:t>Производственная мощность</a:t>
            </a:r>
            <a:r>
              <a:rPr lang="ru-RU" sz="1600" i="1" dirty="0"/>
              <a:t> по</a:t>
            </a:r>
          </a:p>
          <a:p>
            <a:r>
              <a:rPr lang="ru-RU" sz="1600" i="1" dirty="0" err="1"/>
              <a:t>теплоэнергии</a:t>
            </a:r>
            <a:r>
              <a:rPr lang="ru-RU" sz="1600" dirty="0"/>
              <a:t> – </a:t>
            </a:r>
            <a:r>
              <a:rPr lang="ru-RU" sz="1600" dirty="0" smtClean="0"/>
              <a:t>71,1 </a:t>
            </a:r>
            <a:r>
              <a:rPr lang="ru-RU" sz="1600" dirty="0"/>
              <a:t>Гкал/час </a:t>
            </a:r>
          </a:p>
          <a:p>
            <a:r>
              <a:rPr lang="ru-RU" sz="1600" dirty="0"/>
              <a:t>*</a:t>
            </a:r>
            <a:r>
              <a:rPr lang="ru-RU" sz="1600" i="1" u="sng" dirty="0"/>
              <a:t>Рабочие места</a:t>
            </a:r>
            <a:r>
              <a:rPr lang="ru-RU" sz="1600" dirty="0"/>
              <a:t> – </a:t>
            </a:r>
            <a:r>
              <a:rPr lang="ru-RU" sz="1600" dirty="0" smtClean="0"/>
              <a:t>365 </a:t>
            </a:r>
            <a:r>
              <a:rPr lang="ru-RU" sz="1600" dirty="0"/>
              <a:t>чел.</a:t>
            </a:r>
          </a:p>
        </p:txBody>
      </p:sp>
      <p:sp>
        <p:nvSpPr>
          <p:cNvPr id="18437" name="Text Box 7"/>
          <p:cNvSpPr txBox="1">
            <a:spLocks noChangeArrowheads="1"/>
          </p:cNvSpPr>
          <p:nvPr/>
        </p:nvSpPr>
        <p:spPr bwMode="auto">
          <a:xfrm>
            <a:off x="1643063" y="3708400"/>
            <a:ext cx="3929061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600" b="1" dirty="0" smtClean="0"/>
              <a:t>2. ОАО </a:t>
            </a:r>
            <a:r>
              <a:rPr lang="ru-RU" sz="1600" b="1" dirty="0"/>
              <a:t>«Совхоз им. Кирова»</a:t>
            </a:r>
          </a:p>
          <a:p>
            <a:r>
              <a:rPr lang="ru-RU" sz="1600" i="1" dirty="0"/>
              <a:t>*</a:t>
            </a:r>
            <a:r>
              <a:rPr lang="ru-RU" sz="1600" i="1" u="sng" dirty="0"/>
              <a:t>Объем инвестиций</a:t>
            </a:r>
            <a:r>
              <a:rPr lang="ru-RU" sz="1600" i="1" dirty="0"/>
              <a:t> – </a:t>
            </a:r>
            <a:r>
              <a:rPr lang="ru-RU" sz="1600" i="1" dirty="0" smtClean="0"/>
              <a:t>90 млн.руб.</a:t>
            </a:r>
            <a:endParaRPr lang="ru-RU" sz="1600" dirty="0"/>
          </a:p>
          <a:p>
            <a:r>
              <a:rPr lang="ru-RU" sz="1600" dirty="0"/>
              <a:t>*</a:t>
            </a:r>
            <a:r>
              <a:rPr lang="ru-RU" sz="1600" i="1" u="sng" dirty="0"/>
              <a:t>Сфера </a:t>
            </a:r>
            <a:r>
              <a:rPr lang="ru-RU" sz="1600" i="1" u="sng" dirty="0" smtClean="0"/>
              <a:t>деятельности</a:t>
            </a:r>
            <a:r>
              <a:rPr lang="ru-RU" sz="1600" i="1" u="sng" dirty="0"/>
              <a:t>:</a:t>
            </a:r>
            <a:r>
              <a:rPr lang="ru-RU" sz="1600" dirty="0" smtClean="0"/>
              <a:t> сельское хозяйство (молочное животноводство)</a:t>
            </a:r>
            <a:endParaRPr lang="ru-RU" sz="1600" dirty="0"/>
          </a:p>
          <a:p>
            <a:r>
              <a:rPr lang="ru-RU" sz="1600" dirty="0"/>
              <a:t>*</a:t>
            </a:r>
            <a:r>
              <a:rPr lang="ru-RU" sz="1600" i="1" u="sng" dirty="0"/>
              <a:t>Производственная </a:t>
            </a:r>
            <a:r>
              <a:rPr lang="ru-RU" sz="1600" i="1" u="sng" dirty="0" smtClean="0"/>
              <a:t>мощность: </a:t>
            </a:r>
            <a:endParaRPr lang="ru-RU" sz="1600" i="1" u="sng" dirty="0"/>
          </a:p>
          <a:p>
            <a:r>
              <a:rPr lang="ru-RU" sz="1600" dirty="0"/>
              <a:t>Молоко коровье – </a:t>
            </a:r>
            <a:r>
              <a:rPr lang="ru-RU" sz="1600" dirty="0" smtClean="0"/>
              <a:t>7800 </a:t>
            </a:r>
            <a:r>
              <a:rPr lang="ru-RU" sz="1600" dirty="0"/>
              <a:t>т/год</a:t>
            </a:r>
          </a:p>
          <a:p>
            <a:r>
              <a:rPr lang="ru-RU" sz="1600" dirty="0"/>
              <a:t>Мясо </a:t>
            </a:r>
            <a:r>
              <a:rPr lang="ru-RU" sz="1600" dirty="0" smtClean="0"/>
              <a:t>говядина </a:t>
            </a:r>
            <a:r>
              <a:rPr lang="ru-RU" sz="1600" dirty="0"/>
              <a:t>– </a:t>
            </a:r>
            <a:r>
              <a:rPr lang="ru-RU" sz="1600" dirty="0" smtClean="0"/>
              <a:t>240 </a:t>
            </a:r>
            <a:r>
              <a:rPr lang="ru-RU" sz="1600" dirty="0"/>
              <a:t>т/год</a:t>
            </a:r>
          </a:p>
          <a:p>
            <a:r>
              <a:rPr lang="ru-RU" sz="1600" i="1" u="sng" dirty="0"/>
              <a:t>*Рабочие места – </a:t>
            </a:r>
            <a:r>
              <a:rPr lang="ru-RU" sz="1600" i="1" u="sng" dirty="0" smtClean="0"/>
              <a:t>125</a:t>
            </a:r>
            <a:r>
              <a:rPr lang="ru-RU" sz="1600" dirty="0" smtClean="0"/>
              <a:t> </a:t>
            </a:r>
            <a:r>
              <a:rPr lang="ru-RU" sz="1600" dirty="0"/>
              <a:t>чел.</a:t>
            </a:r>
            <a:endParaRPr lang="ru-RU" sz="1600" u="sng" dirty="0"/>
          </a:p>
          <a:p>
            <a:endParaRPr lang="ru-RU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6072189" y="1505433"/>
            <a:ext cx="427928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/>
              <a:t>3. ООО «Заветы Ильича»</a:t>
            </a:r>
          </a:p>
          <a:p>
            <a:r>
              <a:rPr lang="ru-RU" sz="1600" dirty="0"/>
              <a:t>*</a:t>
            </a:r>
            <a:r>
              <a:rPr lang="ru-RU" sz="1600" i="1" u="sng" dirty="0"/>
              <a:t>Объем инвестиций </a:t>
            </a:r>
            <a:r>
              <a:rPr lang="ru-RU" sz="1600" dirty="0"/>
              <a:t>– 285  </a:t>
            </a:r>
            <a:r>
              <a:rPr lang="ru-RU" sz="1600" dirty="0" err="1"/>
              <a:t>млн.руб</a:t>
            </a:r>
            <a:r>
              <a:rPr lang="ru-RU" sz="1600" dirty="0"/>
              <a:t>.</a:t>
            </a:r>
          </a:p>
          <a:p>
            <a:r>
              <a:rPr lang="ru-RU" sz="1600" dirty="0"/>
              <a:t>*</a:t>
            </a:r>
            <a:r>
              <a:rPr lang="ru-RU" sz="1600" i="1" u="sng" dirty="0"/>
              <a:t>Сфера </a:t>
            </a:r>
            <a:r>
              <a:rPr lang="ru-RU" sz="1600" i="1" u="sng" dirty="0" err="1"/>
              <a:t>деятельности:с</a:t>
            </a:r>
            <a:r>
              <a:rPr lang="ru-RU" sz="1600" dirty="0" err="1"/>
              <a:t>ельское</a:t>
            </a:r>
            <a:r>
              <a:rPr lang="ru-RU" sz="1600" dirty="0"/>
              <a:t> хозяйство (молочное животноводство)</a:t>
            </a:r>
          </a:p>
          <a:p>
            <a:r>
              <a:rPr lang="ru-RU" sz="1600" dirty="0"/>
              <a:t>*</a:t>
            </a:r>
            <a:r>
              <a:rPr lang="ru-RU" sz="1600" i="1" u="sng" dirty="0"/>
              <a:t>Производственная мощность:</a:t>
            </a:r>
            <a:endParaRPr lang="ru-RU" sz="1600" dirty="0"/>
          </a:p>
          <a:p>
            <a:r>
              <a:rPr lang="ru-RU" sz="1600" dirty="0"/>
              <a:t>Молоко – 2885,1 т/год</a:t>
            </a:r>
          </a:p>
          <a:p>
            <a:r>
              <a:rPr lang="ru-RU" sz="1600" dirty="0"/>
              <a:t>Мясо говяжье – 141,9 т/год </a:t>
            </a:r>
          </a:p>
          <a:p>
            <a:r>
              <a:rPr lang="ru-RU" sz="1600" i="1" u="sng" dirty="0"/>
              <a:t>*Рабочие места </a:t>
            </a:r>
            <a:r>
              <a:rPr lang="ru-RU" sz="1600" dirty="0"/>
              <a:t>– 85 чел.</a:t>
            </a:r>
          </a:p>
          <a:p>
            <a:endParaRPr lang="ru-RU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5981703" y="3752202"/>
            <a:ext cx="427928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/>
              <a:t>4. ООО «</a:t>
            </a:r>
            <a:r>
              <a:rPr lang="ru-RU" sz="1600" b="1" dirty="0" err="1"/>
              <a:t>Лотофиш</a:t>
            </a:r>
            <a:r>
              <a:rPr lang="ru-RU" sz="1600" b="1" dirty="0"/>
              <a:t>»</a:t>
            </a:r>
          </a:p>
          <a:p>
            <a:r>
              <a:rPr lang="ru-RU" sz="1600" dirty="0"/>
              <a:t>*</a:t>
            </a:r>
            <a:r>
              <a:rPr lang="ru-RU" sz="1600" i="1" u="sng" dirty="0"/>
              <a:t>Объем инвестиций </a:t>
            </a:r>
            <a:r>
              <a:rPr lang="ru-RU" sz="1600" dirty="0"/>
              <a:t>– 15 </a:t>
            </a:r>
            <a:r>
              <a:rPr lang="ru-RU" sz="1600" dirty="0" err="1"/>
              <a:t>млн.руб</a:t>
            </a:r>
            <a:r>
              <a:rPr lang="ru-RU" sz="1600" dirty="0"/>
              <a:t>.</a:t>
            </a:r>
          </a:p>
          <a:p>
            <a:r>
              <a:rPr lang="ru-RU" sz="1600" dirty="0"/>
              <a:t>*</a:t>
            </a:r>
            <a:r>
              <a:rPr lang="ru-RU" sz="1600" i="1" u="sng" dirty="0"/>
              <a:t>Сфера деятельности:</a:t>
            </a:r>
            <a:endParaRPr lang="ru-RU" sz="1600" dirty="0"/>
          </a:p>
          <a:p>
            <a:r>
              <a:rPr lang="ru-RU" sz="1600" dirty="0"/>
              <a:t>Сельское хозяйство (рыбоводство)</a:t>
            </a:r>
          </a:p>
          <a:p>
            <a:r>
              <a:rPr lang="ru-RU" sz="1600" dirty="0"/>
              <a:t>*</a:t>
            </a:r>
            <a:r>
              <a:rPr lang="ru-RU" sz="1600" i="1" u="sng" dirty="0"/>
              <a:t>Производственная мощность:</a:t>
            </a:r>
            <a:endParaRPr lang="ru-RU" sz="1600" dirty="0"/>
          </a:p>
          <a:p>
            <a:r>
              <a:rPr lang="ru-RU" sz="1600" dirty="0"/>
              <a:t>Товарная рыба – 380 т/год</a:t>
            </a:r>
          </a:p>
          <a:p>
            <a:r>
              <a:rPr lang="ru-RU" sz="1600" i="1" u="sng" dirty="0"/>
              <a:t>*Рабочие места </a:t>
            </a:r>
            <a:r>
              <a:rPr lang="ru-RU" sz="1600" dirty="0"/>
              <a:t>– 40 чел.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sz="1600" b="1" dirty="0" smtClean="0">
                <a:solidFill>
                  <a:prstClr val="black"/>
                </a:solidFill>
                <a:latin typeface="Arial" charset="0"/>
              </a:rPr>
              <a:t>6.</a:t>
            </a:r>
            <a:r>
              <a:rPr lang="en-US" sz="1600" b="1" dirty="0" smtClean="0">
                <a:solidFill>
                  <a:prstClr val="black"/>
                </a:solidFill>
                <a:latin typeface="Arial" charset="0"/>
              </a:rPr>
              <a:t>  </a:t>
            </a:r>
            <a:r>
              <a:rPr lang="ru-RU" sz="1600" b="1" dirty="0" smtClean="0">
                <a:solidFill>
                  <a:prstClr val="black"/>
                </a:solidFill>
                <a:latin typeface="Arial" charset="0"/>
              </a:rPr>
              <a:t>ООО «Платформа»</a:t>
            </a:r>
            <a:endParaRPr lang="ru-RU" sz="1600" b="1" dirty="0">
              <a:solidFill>
                <a:prstClr val="black"/>
              </a:solidFill>
              <a:latin typeface="Arial" charset="0"/>
            </a:endParaRPr>
          </a:p>
          <a:p>
            <a:pPr marL="0" lvl="0" indent="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sz="1600" i="1" u="sng" dirty="0">
                <a:solidFill>
                  <a:prstClr val="black"/>
                </a:solidFill>
                <a:latin typeface="Arial" charset="0"/>
              </a:rPr>
              <a:t>*Объем инвестиций</a:t>
            </a:r>
            <a:r>
              <a:rPr lang="ru-RU" sz="1600" dirty="0">
                <a:solidFill>
                  <a:prstClr val="black"/>
                </a:solidFill>
                <a:latin typeface="Arial" charset="0"/>
              </a:rPr>
              <a:t> – </a:t>
            </a:r>
            <a:r>
              <a:rPr lang="ru-RU" sz="1600" dirty="0" smtClean="0">
                <a:solidFill>
                  <a:prstClr val="black"/>
                </a:solidFill>
                <a:latin typeface="Arial" charset="0"/>
              </a:rPr>
              <a:t>10,0 </a:t>
            </a:r>
            <a:r>
              <a:rPr lang="ru-RU" sz="1600" dirty="0" err="1">
                <a:solidFill>
                  <a:prstClr val="black"/>
                </a:solidFill>
                <a:latin typeface="Arial" charset="0"/>
              </a:rPr>
              <a:t>млн.руб</a:t>
            </a:r>
            <a:r>
              <a:rPr lang="ru-RU" sz="1600" dirty="0">
                <a:solidFill>
                  <a:prstClr val="black"/>
                </a:solidFill>
                <a:latin typeface="Arial" charset="0"/>
              </a:rPr>
              <a:t>.</a:t>
            </a:r>
          </a:p>
          <a:p>
            <a:pPr marL="0" lvl="0" indent="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sz="1600" i="1" u="sng" dirty="0">
                <a:solidFill>
                  <a:prstClr val="black"/>
                </a:solidFill>
                <a:latin typeface="Arial" charset="0"/>
              </a:rPr>
              <a:t>*Сфера деятельности:</a:t>
            </a:r>
            <a:endParaRPr lang="ru-RU" sz="1600" dirty="0">
              <a:solidFill>
                <a:prstClr val="black"/>
              </a:solidFill>
              <a:latin typeface="Arial" charset="0"/>
            </a:endParaRPr>
          </a:p>
          <a:p>
            <a:pPr marL="0" lvl="0" indent="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sz="1600" dirty="0">
                <a:solidFill>
                  <a:prstClr val="black"/>
                </a:solidFill>
                <a:latin typeface="Arial" charset="0"/>
              </a:rPr>
              <a:t> производство специальных мягких упаковочных </a:t>
            </a:r>
            <a:endParaRPr lang="ru-RU" sz="1600" dirty="0" smtClean="0">
              <a:solidFill>
                <a:prstClr val="black"/>
              </a:solidFill>
              <a:latin typeface="Arial" charset="0"/>
            </a:endParaRPr>
          </a:p>
          <a:p>
            <a:pPr marL="0" lvl="0" indent="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sz="1600" dirty="0" smtClean="0">
                <a:solidFill>
                  <a:prstClr val="black"/>
                </a:solidFill>
                <a:latin typeface="Arial" charset="0"/>
              </a:rPr>
              <a:t>контейнеров </a:t>
            </a:r>
            <a:r>
              <a:rPr lang="ru-RU" sz="1600" dirty="0">
                <a:solidFill>
                  <a:prstClr val="black"/>
                </a:solidFill>
                <a:latin typeface="Arial" charset="0"/>
              </a:rPr>
              <a:t>для сыпучей продукции (</a:t>
            </a:r>
            <a:r>
              <a:rPr lang="ru-RU" sz="1600" dirty="0" err="1" smtClean="0">
                <a:solidFill>
                  <a:prstClr val="black"/>
                </a:solidFill>
                <a:latin typeface="Arial" charset="0"/>
              </a:rPr>
              <a:t>биг</a:t>
            </a:r>
            <a:r>
              <a:rPr lang="ru-RU" sz="1600" dirty="0" smtClean="0">
                <a:solidFill>
                  <a:prstClr val="black"/>
                </a:solidFill>
                <a:latin typeface="Arial" charset="0"/>
              </a:rPr>
              <a:t>-бег)</a:t>
            </a:r>
            <a:endParaRPr lang="ru-RU" sz="1600" dirty="0">
              <a:solidFill>
                <a:prstClr val="black"/>
              </a:solidFill>
              <a:latin typeface="Arial" charset="0"/>
            </a:endParaRPr>
          </a:p>
          <a:p>
            <a:pPr marL="0" lvl="0" indent="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sz="1600" dirty="0" smtClean="0">
                <a:solidFill>
                  <a:prstClr val="black"/>
                </a:solidFill>
                <a:latin typeface="Arial" charset="0"/>
              </a:rPr>
              <a:t>*</a:t>
            </a:r>
            <a:r>
              <a:rPr lang="ru-RU" sz="1600" i="1" u="sng" dirty="0">
                <a:solidFill>
                  <a:prstClr val="black"/>
                </a:solidFill>
                <a:latin typeface="Arial" charset="0"/>
              </a:rPr>
              <a:t>Производственная мощность</a:t>
            </a:r>
            <a:r>
              <a:rPr lang="ru-RU" sz="1600" i="1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ru-RU" sz="1600" dirty="0" smtClean="0">
                <a:solidFill>
                  <a:prstClr val="black"/>
                </a:solidFill>
                <a:latin typeface="Arial" charset="0"/>
              </a:rPr>
              <a:t>– 298721 шт.</a:t>
            </a:r>
            <a:endParaRPr lang="ru-RU" sz="1600" dirty="0">
              <a:solidFill>
                <a:prstClr val="black"/>
              </a:solidFill>
              <a:latin typeface="Arial" charset="0"/>
            </a:endParaRPr>
          </a:p>
          <a:p>
            <a:pPr marL="0" lvl="0" indent="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sz="1600" dirty="0">
                <a:solidFill>
                  <a:prstClr val="black"/>
                </a:solidFill>
                <a:latin typeface="Arial" charset="0"/>
              </a:rPr>
              <a:t>*</a:t>
            </a:r>
            <a:r>
              <a:rPr lang="ru-RU" sz="1600" i="1" u="sng" dirty="0">
                <a:solidFill>
                  <a:prstClr val="black"/>
                </a:solidFill>
                <a:latin typeface="Arial" charset="0"/>
              </a:rPr>
              <a:t>Рабочие места</a:t>
            </a:r>
            <a:r>
              <a:rPr lang="ru-RU" sz="1600" dirty="0">
                <a:solidFill>
                  <a:prstClr val="black"/>
                </a:solidFill>
                <a:latin typeface="Arial" charset="0"/>
              </a:rPr>
              <a:t> – </a:t>
            </a:r>
            <a:r>
              <a:rPr lang="ru-RU" sz="1600" dirty="0" smtClean="0">
                <a:solidFill>
                  <a:prstClr val="black"/>
                </a:solidFill>
                <a:latin typeface="Arial" charset="0"/>
              </a:rPr>
              <a:t>100 </a:t>
            </a:r>
            <a:r>
              <a:rPr lang="ru-RU" sz="1600" dirty="0">
                <a:solidFill>
                  <a:prstClr val="black"/>
                </a:solidFill>
                <a:latin typeface="Arial" charset="0"/>
              </a:rPr>
              <a:t>чел.</a:t>
            </a:r>
          </a:p>
          <a:p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Крупные предприятия</a:t>
            </a:r>
            <a:endParaRPr lang="ru-RU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8679" y="1385741"/>
            <a:ext cx="3044662" cy="2030790"/>
          </a:xfrm>
          <a:prstGeom prst="rect">
            <a:avLst/>
          </a:prstGeom>
          <a:effectLst>
            <a:softEdge rad="1524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8192" y="2591096"/>
            <a:ext cx="3018994" cy="2263537"/>
          </a:xfrm>
          <a:prstGeom prst="rect">
            <a:avLst/>
          </a:prstGeom>
          <a:effectLst>
            <a:softEdge rad="2159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00" y="4710392"/>
            <a:ext cx="3668337" cy="1834169"/>
          </a:xfrm>
          <a:prstGeom prst="rect">
            <a:avLst/>
          </a:prstGeom>
          <a:effectLst>
            <a:softEdge rad="1651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407" y="3568377"/>
            <a:ext cx="2997142" cy="1902090"/>
          </a:xfrm>
          <a:prstGeom prst="rect">
            <a:avLst/>
          </a:prstGeom>
          <a:effectLst>
            <a:softEdge rad="139700"/>
          </a:effectLst>
        </p:spPr>
      </p:pic>
    </p:spTree>
    <p:extLst>
      <p:ext uri="{BB962C8B-B14F-4D97-AF65-F5344CB8AC3E}">
        <p14:creationId xmlns:p14="http://schemas.microsoft.com/office/powerpoint/2010/main" val="11478353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2388" y="4965701"/>
            <a:ext cx="3487981" cy="1790504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99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glow>
              <a:schemeClr val="accent1"/>
            </a:glow>
            <a:outerShdw blurRad="50800" dist="50800" dir="5400000" algn="ctr" rotWithShape="0">
              <a:srgbClr val="000000">
                <a:alpha val="99000"/>
              </a:srgbClr>
            </a:outerShdw>
            <a:softEdge rad="1016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1113692" y="192087"/>
            <a:ext cx="10046677" cy="14374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2000" dirty="0"/>
              <a:t>Перечень потенциальных и находящихся на ранней стадии реализации инвестиционных проектов (оказывающих существенное влияние на экономику района, не относящиеся к строительству жилья и сопутствующих объектов, а также к строительству федеральных и региональных объектов инженерной инфраструктуры)</a:t>
            </a:r>
          </a:p>
        </p:txBody>
      </p:sp>
      <p:sp>
        <p:nvSpPr>
          <p:cNvPr id="4" name="Rectangle 5"/>
          <p:cNvSpPr txBox="1">
            <a:spLocks noChangeArrowheads="1"/>
          </p:cNvSpPr>
          <p:nvPr/>
        </p:nvSpPr>
        <p:spPr>
          <a:xfrm>
            <a:off x="750277" y="1696564"/>
            <a:ext cx="10456985" cy="4962144"/>
          </a:xfrm>
          <a:prstGeom prst="rect">
            <a:avLst/>
          </a:prstGeom>
        </p:spPr>
        <p:txBody>
          <a:bodyPr numCol="2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r>
              <a:rPr lang="ru-RU" altLang="ru-RU" sz="14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Промышленность</a:t>
            </a:r>
          </a:p>
          <a:p>
            <a:pPr algn="ctr" fontAlgn="auto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r>
              <a:rPr lang="ru-RU" altLang="ru-RU" sz="1400" dirty="0" smtClean="0">
                <a:latin typeface="Times New Roman" pitchFamily="18" charset="0"/>
                <a:cs typeface="Times New Roman" pitchFamily="18" charset="0"/>
              </a:rPr>
              <a:t>«Строительство прудового хозяйства и объектов </a:t>
            </a:r>
          </a:p>
          <a:p>
            <a:pPr algn="ctr" fontAlgn="auto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r>
              <a:rPr lang="ru-RU" altLang="ru-RU" sz="1400" dirty="0" err="1" smtClean="0">
                <a:latin typeface="Times New Roman" pitchFamily="18" charset="0"/>
                <a:cs typeface="Times New Roman" pitchFamily="18" charset="0"/>
              </a:rPr>
              <a:t>аквакультуры</a:t>
            </a:r>
            <a:r>
              <a:rPr lang="ru-RU" altLang="ru-RU" sz="1400" dirty="0" smtClean="0">
                <a:latin typeface="Times New Roman" pitchFamily="18" charset="0"/>
                <a:cs typeface="Times New Roman" pitchFamily="18" charset="0"/>
              </a:rPr>
              <a:t>» по адресу: Московская </a:t>
            </a:r>
            <a:r>
              <a:rPr lang="ru-RU" altLang="ru-RU" sz="1400" dirty="0" err="1" smtClean="0">
                <a:latin typeface="Times New Roman" pitchFamily="18" charset="0"/>
                <a:cs typeface="Times New Roman" pitchFamily="18" charset="0"/>
              </a:rPr>
              <a:t>обл</a:t>
            </a:r>
            <a:r>
              <a:rPr lang="ru-RU" altLang="ru-RU" sz="1400" dirty="0" smtClean="0">
                <a:latin typeface="Times New Roman" pitchFamily="18" charset="0"/>
                <a:cs typeface="Times New Roman" pitchFamily="18" charset="0"/>
              </a:rPr>
              <a:t>, Лотошинский округ, </a:t>
            </a:r>
            <a:r>
              <a:rPr lang="ru-RU" altLang="ru-RU" sz="1400" dirty="0" err="1" smtClean="0">
                <a:latin typeface="Times New Roman" pitchFamily="18" charset="0"/>
                <a:cs typeface="Times New Roman" pitchFamily="18" charset="0"/>
              </a:rPr>
              <a:t>п.Большая</a:t>
            </a:r>
            <a:r>
              <a:rPr lang="ru-RU" altLang="ru-RU" sz="1400" dirty="0" smtClean="0">
                <a:latin typeface="Times New Roman" pitchFamily="18" charset="0"/>
                <a:cs typeface="Times New Roman" pitchFamily="18" charset="0"/>
              </a:rPr>
              <a:t> Сестра</a:t>
            </a:r>
          </a:p>
          <a:p>
            <a:pPr algn="ctr" fontAlgn="auto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r>
              <a:rPr lang="ru-RU" altLang="ru-RU" sz="1400" dirty="0" smtClean="0">
                <a:latin typeface="Times New Roman" pitchFamily="18" charset="0"/>
                <a:cs typeface="Times New Roman" pitchFamily="18" charset="0"/>
              </a:rPr>
              <a:t>ООО «</a:t>
            </a:r>
            <a:r>
              <a:rPr lang="ru-RU" altLang="ru-RU" sz="1400" dirty="0" err="1" smtClean="0">
                <a:latin typeface="Times New Roman" pitchFamily="18" charset="0"/>
                <a:cs typeface="Times New Roman" pitchFamily="18" charset="0"/>
              </a:rPr>
              <a:t>Лотофиш</a:t>
            </a:r>
            <a:r>
              <a:rPr lang="ru-RU" altLang="ru-RU" sz="1400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ctr" fontAlgn="auto">
              <a:lnSpc>
                <a:spcPct val="80000"/>
              </a:lnSpc>
              <a:spcAft>
                <a:spcPts val="0"/>
              </a:spcAft>
              <a:buNone/>
              <a:defRPr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«Строительство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завода по производству соковой продукции из фруктов и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овощей»  по адресу:</a:t>
            </a:r>
            <a:r>
              <a:rPr lang="ru-RU" alt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400" dirty="0">
                <a:latin typeface="Times New Roman" pitchFamily="18" charset="0"/>
                <a:cs typeface="Times New Roman" pitchFamily="18" charset="0"/>
              </a:rPr>
              <a:t>Московская </a:t>
            </a:r>
            <a:r>
              <a:rPr lang="ru-RU" altLang="ru-RU" sz="1400" dirty="0" smtClean="0">
                <a:latin typeface="Times New Roman" pitchFamily="18" charset="0"/>
                <a:cs typeface="Times New Roman" pitchFamily="18" charset="0"/>
              </a:rPr>
              <a:t>обл., </a:t>
            </a:r>
            <a:r>
              <a:rPr lang="ru-RU" altLang="ru-RU" sz="1400" dirty="0">
                <a:latin typeface="Times New Roman" pitchFamily="18" charset="0"/>
                <a:cs typeface="Times New Roman" pitchFamily="18" charset="0"/>
              </a:rPr>
              <a:t>Лотошинский округ, </a:t>
            </a:r>
            <a:r>
              <a:rPr lang="ru-RU" altLang="ru-RU" sz="1400" dirty="0" err="1" smtClean="0">
                <a:latin typeface="Times New Roman" pitchFamily="18" charset="0"/>
                <a:cs typeface="Times New Roman" pitchFamily="18" charset="0"/>
              </a:rPr>
              <a:t>д.Власово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lnSpc>
                <a:spcPct val="80000"/>
              </a:lnSpc>
              <a:spcAft>
                <a:spcPts val="0"/>
              </a:spcAft>
              <a:buNone/>
              <a:defRPr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ООО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"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ВекторЭко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»</a:t>
            </a:r>
            <a:endParaRPr lang="ru-RU" alt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r>
              <a:rPr lang="ru-RU" altLang="ru-RU" sz="14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Сельское хозяйство</a:t>
            </a:r>
          </a:p>
          <a:p>
            <a:pPr algn="ctr" fontAlgn="auto">
              <a:lnSpc>
                <a:spcPct val="100000"/>
              </a:lnSpc>
              <a:spcAft>
                <a:spcPts val="0"/>
              </a:spcAft>
              <a:buFontTx/>
              <a:buNone/>
              <a:defRPr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«Реконструкция производственных помещений, приобретение техники, увеличение поголовья крупного рогатого скота» по адресу:</a:t>
            </a:r>
            <a:r>
              <a:rPr lang="ru-RU" altLang="ru-RU" sz="1400" dirty="0" smtClean="0">
                <a:latin typeface="Times New Roman" pitchFamily="18" charset="0"/>
                <a:cs typeface="Times New Roman" pitchFamily="18" charset="0"/>
              </a:rPr>
              <a:t> Московская </a:t>
            </a:r>
            <a:r>
              <a:rPr lang="ru-RU" altLang="ru-RU" sz="1400" dirty="0" err="1" smtClean="0">
                <a:latin typeface="Times New Roman" pitchFamily="18" charset="0"/>
                <a:cs typeface="Times New Roman" pitchFamily="18" charset="0"/>
              </a:rPr>
              <a:t>обл</a:t>
            </a:r>
            <a:r>
              <a:rPr lang="ru-RU" altLang="ru-RU" sz="1400" dirty="0" smtClean="0">
                <a:latin typeface="Times New Roman" pitchFamily="18" charset="0"/>
                <a:cs typeface="Times New Roman" pitchFamily="18" charset="0"/>
              </a:rPr>
              <a:t>, Лотошинский округ, д. </a:t>
            </a:r>
            <a:r>
              <a:rPr lang="ru-RU" altLang="ru-RU" sz="1400" dirty="0" err="1" smtClean="0">
                <a:latin typeface="Times New Roman" pitchFamily="18" charset="0"/>
                <a:cs typeface="Times New Roman" pitchFamily="18" charset="0"/>
              </a:rPr>
              <a:t>Михалево</a:t>
            </a:r>
            <a:endParaRPr lang="ru-RU" alt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lnSpc>
                <a:spcPct val="100000"/>
              </a:lnSpc>
              <a:spcAft>
                <a:spcPts val="0"/>
              </a:spcAft>
              <a:buFontTx/>
              <a:buNone/>
              <a:defRPr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ООО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«Колхоз «Заветы Ильича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ctr" fontAlgn="auto">
              <a:lnSpc>
                <a:spcPct val="100000"/>
              </a:lnSpc>
              <a:spcAft>
                <a:spcPts val="0"/>
              </a:spcAft>
              <a:buNone/>
              <a:defRPr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«Выращивание зерновых культур в городском округе Лотошино Московской области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по адресу: Московская обл.,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г.о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Лотошино,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Новолотошино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влд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26, стр.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</a:p>
          <a:p>
            <a:pPr algn="ctr" fontAlgn="auto">
              <a:lnSpc>
                <a:spcPct val="100000"/>
              </a:lnSpc>
              <a:spcAft>
                <a:spcPts val="0"/>
              </a:spcAft>
              <a:buNone/>
              <a:defRPr/>
            </a:pP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ООО«Агроинновация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МО»</a:t>
            </a:r>
          </a:p>
          <a:p>
            <a:pPr algn="ctr" fontAlgn="auto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r>
              <a:rPr lang="ru-RU" altLang="ru-RU" sz="1400" b="1" u="sng" dirty="0">
                <a:latin typeface="Arial" panose="020B0604020202020204" pitchFamily="34" charset="0"/>
                <a:cs typeface="Arial" panose="020B0604020202020204" pitchFamily="34" charset="0"/>
              </a:rPr>
              <a:t>Социальная сфера</a:t>
            </a:r>
          </a:p>
          <a:p>
            <a:pPr algn="ctr">
              <a:buNone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«Благоустройство Парка культуры и отдыха» по адресу: Московская обл.,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рп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Лотошино,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ул.Заводская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fontAlgn="auto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«Благоустройство зоны отдыха «Красный ручей»» по адресу:</a:t>
            </a:r>
          </a:p>
          <a:p>
            <a:pPr algn="ctr" fontAlgn="auto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Московская обл.,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рп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Лотошино, микрорайон</a:t>
            </a:r>
            <a:endParaRPr lang="ru-RU" alt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459" name="Rectangle 6"/>
          <p:cNvSpPr txBox="1">
            <a:spLocks noChangeArrowheads="1"/>
          </p:cNvSpPr>
          <p:nvPr/>
        </p:nvSpPr>
        <p:spPr bwMode="auto">
          <a:xfrm flipV="1">
            <a:off x="7818988" y="6756204"/>
            <a:ext cx="4261398" cy="101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825500"/>
          </a:effectLst>
        </p:spPr>
        <p:txBody>
          <a:bodyPr/>
          <a:lstStyle/>
          <a:p>
            <a:pPr marL="228600" indent="-228600">
              <a:lnSpc>
                <a:spcPct val="80000"/>
              </a:lnSpc>
              <a:spcBef>
                <a:spcPts val="1000"/>
              </a:spcBef>
            </a:pPr>
            <a:endParaRPr lang="ru-RU" altLang="ru-RU" sz="1000">
              <a:cs typeface="Arial" charset="0"/>
            </a:endParaRPr>
          </a:p>
        </p:txBody>
      </p:sp>
      <p:sp>
        <p:nvSpPr>
          <p:cNvPr id="19460" name="Text Box 6"/>
          <p:cNvSpPr txBox="1">
            <a:spLocks noChangeArrowheads="1"/>
          </p:cNvSpPr>
          <p:nvPr/>
        </p:nvSpPr>
        <p:spPr bwMode="auto">
          <a:xfrm>
            <a:off x="898525" y="4965700"/>
            <a:ext cx="46132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ru-RU" sz="1200" dirty="0"/>
          </a:p>
          <a:p>
            <a:endParaRPr lang="ru-RU" sz="1200" dirty="0"/>
          </a:p>
        </p:txBody>
      </p:sp>
      <p:sp>
        <p:nvSpPr>
          <p:cNvPr id="19461" name="Text Box 8"/>
          <p:cNvSpPr txBox="1">
            <a:spLocks noChangeArrowheads="1"/>
          </p:cNvSpPr>
          <p:nvPr/>
        </p:nvSpPr>
        <p:spPr bwMode="auto">
          <a:xfrm rot="10800000" flipV="1">
            <a:off x="6384924" y="3962232"/>
            <a:ext cx="444341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200" dirty="0" smtClean="0"/>
              <a:t> </a:t>
            </a:r>
            <a:endParaRPr lang="ru-RU" sz="12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5063" y="3143250"/>
            <a:ext cx="3228975" cy="1822450"/>
          </a:xfrm>
          <a:prstGeom prst="rect">
            <a:avLst/>
          </a:prstGeom>
          <a:effectLst>
            <a:glow>
              <a:schemeClr val="accent1"/>
            </a:glow>
            <a:outerShdw blurRad="50800" dist="50800" dir="5400000" algn="ctr" rotWithShape="0">
              <a:srgbClr val="000000">
                <a:alpha val="81000"/>
              </a:srgbClr>
            </a:outerShdw>
            <a:reflection endPos="0" dir="5400000" sy="-100000" algn="bl" rotWithShape="0"/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4638" y="192088"/>
            <a:ext cx="11642725" cy="12461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2400" dirty="0"/>
              <a:t>Приоритетные отрасли развития </a:t>
            </a:r>
            <a:r>
              <a:rPr lang="ru-RU" altLang="ru-RU" sz="2400" dirty="0" smtClean="0"/>
              <a:t>округа </a:t>
            </a:r>
            <a:r>
              <a:rPr lang="ru-RU" altLang="ru-RU" sz="2400" dirty="0"/>
              <a:t>для привлечения инвестиций </a:t>
            </a:r>
            <a:br>
              <a:rPr lang="ru-RU" altLang="ru-RU" sz="2400" dirty="0"/>
            </a:br>
            <a:r>
              <a:rPr lang="ru-RU" altLang="ru-RU" sz="2400" dirty="0"/>
              <a:t>(основная специализация бизнеса на территории </a:t>
            </a:r>
            <a:r>
              <a:rPr lang="ru-RU" altLang="ru-RU" sz="2400" dirty="0" smtClean="0"/>
              <a:t>округа)</a:t>
            </a:r>
            <a:endParaRPr lang="ru-RU" altLang="ru-RU" sz="2400" dirty="0"/>
          </a:p>
        </p:txBody>
      </p:sp>
      <p:sp>
        <p:nvSpPr>
          <p:cNvPr id="4" name="Rectangle 5"/>
          <p:cNvSpPr txBox="1">
            <a:spLocks noChangeArrowheads="1"/>
          </p:cNvSpPr>
          <p:nvPr/>
        </p:nvSpPr>
        <p:spPr>
          <a:xfrm>
            <a:off x="331788" y="1620838"/>
            <a:ext cx="11536362" cy="4962525"/>
          </a:xfrm>
          <a:prstGeom prst="rect">
            <a:avLst/>
          </a:prstGeom>
        </p:spPr>
        <p:txBody>
          <a:bodyPr numCol="2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endParaRPr lang="ru-RU" altLang="ru-RU" sz="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483" name="Rectangle 6"/>
          <p:cNvSpPr txBox="1">
            <a:spLocks noChangeArrowheads="1"/>
          </p:cNvSpPr>
          <p:nvPr/>
        </p:nvSpPr>
        <p:spPr bwMode="auto">
          <a:xfrm>
            <a:off x="7752606" y="815181"/>
            <a:ext cx="4027487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28600" indent="-228600">
              <a:lnSpc>
                <a:spcPct val="80000"/>
              </a:lnSpc>
              <a:spcBef>
                <a:spcPts val="1000"/>
              </a:spcBef>
            </a:pPr>
            <a:endParaRPr lang="ru-RU" altLang="ru-RU" sz="1000">
              <a:cs typeface="Arial" charset="0"/>
            </a:endParaRPr>
          </a:p>
        </p:txBody>
      </p:sp>
      <p:sp>
        <p:nvSpPr>
          <p:cNvPr id="20484" name="Text Box 5"/>
          <p:cNvSpPr txBox="1">
            <a:spLocks noChangeArrowheads="1"/>
          </p:cNvSpPr>
          <p:nvPr/>
        </p:nvSpPr>
        <p:spPr bwMode="auto">
          <a:xfrm>
            <a:off x="986448" y="1615221"/>
            <a:ext cx="268054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ru-RU" dirty="0"/>
              <a:t>Сельское хозяйство</a:t>
            </a:r>
          </a:p>
          <a:p>
            <a:pPr marL="342900" indent="-342900">
              <a:buFontTx/>
              <a:buAutoNum type="arabicPeriod"/>
            </a:pPr>
            <a:r>
              <a:rPr lang="ru-RU" dirty="0" smtClean="0"/>
              <a:t>Переработка</a:t>
            </a:r>
          </a:p>
          <a:p>
            <a:pPr marL="342900" indent="-342900">
              <a:buFontTx/>
              <a:buAutoNum type="arabicPeriod"/>
            </a:pPr>
            <a:r>
              <a:rPr lang="ru-RU" dirty="0" err="1" smtClean="0"/>
              <a:t>Экотуризм</a:t>
            </a:r>
            <a:endParaRPr lang="ru-RU" dirty="0"/>
          </a:p>
          <a:p>
            <a:pPr marL="342900" indent="-342900">
              <a:buFontTx/>
              <a:buAutoNum type="arabicPeriod"/>
            </a:pPr>
            <a:endParaRPr lang="ru-RU" dirty="0"/>
          </a:p>
        </p:txBody>
      </p:sp>
      <p:pic>
        <p:nvPicPr>
          <p:cNvPr id="1028" name="Picture 4" descr="C:\Users\trishenko\Desktop\_uborka_zernovykh_foto_0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66990" y="1574800"/>
            <a:ext cx="2949894" cy="2021735"/>
          </a:xfrm>
          <a:prstGeom prst="rect">
            <a:avLst/>
          </a:prstGeom>
          <a:noFill/>
          <a:effectLst>
            <a:softEdge rad="88900"/>
          </a:effectLst>
        </p:spPr>
      </p:pic>
      <p:pic>
        <p:nvPicPr>
          <p:cNvPr id="1029" name="Picture 5" descr="C:\Users\trishenko\Desktop\bc5ae62042034098fc8113020126178901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69526" y="2679089"/>
            <a:ext cx="3781470" cy="2522240"/>
          </a:xfrm>
          <a:prstGeom prst="rect">
            <a:avLst/>
          </a:prstGeom>
          <a:noFill/>
          <a:effectLst>
            <a:softEdge rad="88900"/>
          </a:effectLst>
        </p:spPr>
      </p:pic>
      <p:pic>
        <p:nvPicPr>
          <p:cNvPr id="1030" name="Picture 6" descr="C:\Users\trishenko\Desktop\img_869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0772" y="4443018"/>
            <a:ext cx="3011298" cy="2008512"/>
          </a:xfrm>
          <a:prstGeom prst="rect">
            <a:avLst/>
          </a:prstGeom>
          <a:noFill/>
          <a:effectLst>
            <a:softEdge rad="76200"/>
          </a:effectLst>
        </p:spPr>
      </p:pic>
      <p:pic>
        <p:nvPicPr>
          <p:cNvPr id="1031" name="Picture 7" descr="C:\Users\trishenko\Desktop\201303170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680939" y="3991461"/>
            <a:ext cx="2749061" cy="1941377"/>
          </a:xfrm>
          <a:prstGeom prst="rect">
            <a:avLst/>
          </a:prstGeom>
          <a:noFill/>
          <a:effectLst>
            <a:softEdge rad="76200"/>
          </a:effectLst>
        </p:spPr>
      </p:pic>
      <p:pic>
        <p:nvPicPr>
          <p:cNvPr id="1033" name="Picture 9" descr="C:\Users\trishenko\Desktop\rsz_bluebale-shutterstock_216712942-menzlguenter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16884" y="5087348"/>
            <a:ext cx="2410484" cy="160372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034" name="Picture 10" descr="C:\Users\trishenko\Desktop\1-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27522" y="1559170"/>
            <a:ext cx="2824062" cy="1954040"/>
          </a:xfrm>
          <a:prstGeom prst="rect">
            <a:avLst/>
          </a:prstGeom>
          <a:noFill/>
          <a:effectLst>
            <a:softEdge rad="1143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3330</TotalTime>
  <Words>1268</Words>
  <Application>Microsoft Office PowerPoint</Application>
  <PresentationFormat>Широкоэкранный</PresentationFormat>
  <Paragraphs>303</Paragraphs>
  <Slides>18</Slides>
  <Notes>2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7" baseType="lpstr">
      <vt:lpstr>Arial</vt:lpstr>
      <vt:lpstr>Calibri</vt:lpstr>
      <vt:lpstr>Franklin Gothic Book</vt:lpstr>
      <vt:lpstr>Franklin Gothic Medium</vt:lpstr>
      <vt:lpstr>FrankRuehl</vt:lpstr>
      <vt:lpstr>Times New Roman</vt:lpstr>
      <vt:lpstr>Wingdings 2</vt:lpstr>
      <vt:lpstr>Трек</vt:lpstr>
      <vt:lpstr>Документ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Крупные предприятия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Antranik Nersesyan</dc:creator>
  <cp:lastModifiedBy>Молярова Л.М.</cp:lastModifiedBy>
  <cp:revision>268</cp:revision>
  <cp:lastPrinted>2023-11-13T11:25:28Z</cp:lastPrinted>
  <dcterms:created xsi:type="dcterms:W3CDTF">2015-10-29T13:36:46Z</dcterms:created>
  <dcterms:modified xsi:type="dcterms:W3CDTF">2025-01-16T13:27:23Z</dcterms:modified>
</cp:coreProperties>
</file>